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476" r:id="rId3"/>
    <p:sldId id="406" r:id="rId4"/>
    <p:sldId id="279" r:id="rId5"/>
    <p:sldId id="814" r:id="rId6"/>
    <p:sldId id="819" r:id="rId7"/>
    <p:sldId id="804" r:id="rId8"/>
    <p:sldId id="674" r:id="rId9"/>
    <p:sldId id="302" r:id="rId10"/>
    <p:sldId id="797" r:id="rId11"/>
    <p:sldId id="808" r:id="rId12"/>
    <p:sldId id="811" r:id="rId13"/>
    <p:sldId id="787" r:id="rId14"/>
    <p:sldId id="750" r:id="rId15"/>
    <p:sldId id="791" r:id="rId16"/>
    <p:sldId id="802" r:id="rId17"/>
    <p:sldId id="803" r:id="rId18"/>
    <p:sldId id="798" r:id="rId19"/>
    <p:sldId id="722" r:id="rId20"/>
    <p:sldId id="751" r:id="rId21"/>
    <p:sldId id="800" r:id="rId22"/>
    <p:sldId id="801" r:id="rId23"/>
    <p:sldId id="672" r:id="rId24"/>
    <p:sldId id="810" r:id="rId25"/>
    <p:sldId id="687" r:id="rId26"/>
    <p:sldId id="492" r:id="rId27"/>
    <p:sldId id="546" r:id="rId28"/>
    <p:sldId id="815" r:id="rId29"/>
    <p:sldId id="806" r:id="rId30"/>
    <p:sldId id="600" r:id="rId31"/>
    <p:sldId id="767" r:id="rId32"/>
    <p:sldId id="816" r:id="rId33"/>
    <p:sldId id="727" r:id="rId34"/>
    <p:sldId id="821" r:id="rId35"/>
    <p:sldId id="818" r:id="rId36"/>
    <p:sldId id="807" r:id="rId37"/>
    <p:sldId id="788" r:id="rId38"/>
    <p:sldId id="817" r:id="rId39"/>
    <p:sldId id="784" r:id="rId40"/>
    <p:sldId id="799" r:id="rId41"/>
    <p:sldId id="781" r:id="rId42"/>
    <p:sldId id="777" r:id="rId43"/>
    <p:sldId id="775" r:id="rId44"/>
    <p:sldId id="789" r:id="rId45"/>
    <p:sldId id="779" r:id="rId46"/>
    <p:sldId id="812" r:id="rId47"/>
    <p:sldId id="813" r:id="rId48"/>
    <p:sldId id="776" r:id="rId49"/>
    <p:sldId id="80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A0D"/>
    <a:srgbClr val="66827E"/>
    <a:srgbClr val="0B00FF"/>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3"/>
    <p:restoredTop sz="75553" autoAdjust="0"/>
  </p:normalViewPr>
  <p:slideViewPr>
    <p:cSldViewPr snapToGrid="0" showGuides="1">
      <p:cViewPr>
        <p:scale>
          <a:sx n="124" d="100"/>
          <a:sy n="124" d="100"/>
        </p:scale>
        <p:origin x="206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89EF-D030-5605-6BCC-07CF0BEB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654E-9A92-FCEC-7F8A-CA7F08709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F1979-4824-982E-0B3D-B4491E078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UMAP visualizations of bulk ATAC-seq data from sorted PBMCs from 10 recent onset T1D teplizumab-treated donors (6 responders, 4 non-responders). (left) UMAP with patient profiles colored by cell sort with donor and responder status regressed out. (right) UMAP with patient profiles colored by responder status with donor and cell sort regressed out</a:t>
            </a:r>
          </a:p>
        </p:txBody>
      </p:sp>
      <p:sp>
        <p:nvSpPr>
          <p:cNvPr id="4" name="Slide Number Placeholder 3">
            <a:extLst>
              <a:ext uri="{FF2B5EF4-FFF2-40B4-BE49-F238E27FC236}">
                <a16:creationId xmlns:a16="http://schemas.microsoft.com/office/drawing/2014/main" id="{20E92FCE-C671-1342-62B3-94AC98B62F04}"/>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29482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F647B-C009-E2A6-62EB-A95646E4D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5B33-6887-835A-8DB2-EA3A98D6D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A1423-23CD-FC0B-C726-3791C1A11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p:txBody>
      </p:sp>
      <p:sp>
        <p:nvSpPr>
          <p:cNvPr id="4" name="Slide Number Placeholder 3">
            <a:extLst>
              <a:ext uri="{FF2B5EF4-FFF2-40B4-BE49-F238E27FC236}">
                <a16:creationId xmlns:a16="http://schemas.microsoft.com/office/drawing/2014/main" id="{6177CF52-A704-8920-A8F9-F4A4A2AD0DFC}"/>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88756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Maybe not the most surprising given small difference in sorting, TIGIT just protective (to explain differential association w/ outcome)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err="1">
                <a:solidFill>
                  <a:srgbClr val="0000FF"/>
                </a:solidFill>
                <a:effectLst/>
              </a:rPr>
              <a:t>telomerase_genes</a:t>
            </a:r>
            <a:r>
              <a:rPr lang="en-US" dirty="0">
                <a:solidFill>
                  <a:srgbClr val="0000FF"/>
                </a:solidFill>
                <a:effectLst/>
              </a:rPr>
              <a:t> [1] "PRKCA" "" "TP53" "RB1" "BCL2" "IGF1R" "AKT1" "HSP90AA1" "TERT" "XRCC6" "MYC" [12] "PPP2CA" "TERF1" "TNKS" "KRAS" "EGFR" "TEP1" "XRCC5”</a:t>
            </a:r>
            <a:endParaRPr lang="en-US" b="1" dirty="0"/>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CD57s appear terminal here based on high </a:t>
            </a:r>
            <a:r>
              <a:rPr lang="en-US" b="1" dirty="0" err="1"/>
              <a:t>pseudotime</a:t>
            </a:r>
            <a:r>
              <a:rPr lang="en-US" b="1" dirty="0"/>
              <a:t> in CD57 position (at least relative to non-</a:t>
            </a:r>
            <a:r>
              <a:rPr lang="en-US" b="1" dirty="0" err="1"/>
              <a:t>exh</a:t>
            </a:r>
            <a:r>
              <a:rPr lang="en-US" b="1" dirty="0"/>
              <a:t> cells which comprise other parts of this UMAP)</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err="1"/>
              <a:t>Pseudotime</a:t>
            </a:r>
            <a:r>
              <a:rPr lang="en-US" b="0" dirty="0"/>
              <a:t> inference aims to infer the ordering of cells along a lineage based on the cells’ gene expression profiles measured by </a:t>
            </a:r>
            <a:r>
              <a:rPr lang="en-US" b="0" dirty="0" err="1"/>
              <a:t>scRNA</a:t>
            </a:r>
            <a:r>
              <a:rPr lang="en-US" b="0" dirty="0"/>
              <a:t>-seq, “</a:t>
            </a:r>
            <a:r>
              <a:rPr lang="en-US" b="0" dirty="0" err="1"/>
              <a:t>pseudotime</a:t>
            </a:r>
            <a:r>
              <a:rPr lang="en-US" b="0" dirty="0"/>
              <a:t>,” is the time-like variable indicating the relative position a cell takes in a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at a high level: once the user specifies the root, monocle just looks for what's most distinct transcriptionally (so the other end), and then orders cells based on progression in a "line" from root to end (ignoring branches for now)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branches then come from divergences in transcriptional states, </a:t>
            </a:r>
            <a:r>
              <a:rPr lang="en-US" b="0" dirty="0" err="1"/>
              <a:t>pseudotime</a:t>
            </a:r>
            <a:r>
              <a:rPr lang="en-US" b="0" dirty="0"/>
              <a:t> calculated relative to parent in tree</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dirty="0"/>
              <a:t>T1DAL</a:t>
            </a:r>
            <a:endParaRPr lang="en-US" sz="1200" dirty="0">
              <a:effectLst/>
              <a:latin typeface="AdvPSA183"/>
            </a:endParaRPr>
          </a:p>
          <a:p>
            <a:endParaRPr lang="en-US" sz="1200" dirty="0">
              <a:effectLst/>
              <a:latin typeface="AdvPSA183"/>
            </a:endParaRPr>
          </a:p>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lphaLcParenR"/>
            </a:pPr>
            <a:r>
              <a:rPr lang="en-US" dirty="0" err="1"/>
              <a:t>Varscan</a:t>
            </a:r>
            <a:endParaRPr lang="en-US" dirty="0"/>
          </a:p>
          <a:p>
            <a:pPr marL="1371600" lvl="2" indent="-457200">
              <a:buFont typeface="+mj-lt"/>
              <a:buAutoNum type="alphaLcParenR"/>
            </a:pPr>
            <a:r>
              <a:rPr lang="en-US" dirty="0"/>
              <a:t>Parses pileup input 1 base at a time, computing number of bases supporting each observed allele</a:t>
            </a:r>
          </a:p>
          <a:p>
            <a:pPr marL="1371600" lvl="2" indent="-457200">
              <a:buFont typeface="+mj-lt"/>
              <a:buAutoNum type="alphaLcParenR"/>
            </a:pPr>
            <a:r>
              <a:rPr lang="en-US" dirty="0"/>
              <a:t>Only bases meeting minimum base quality (default: 20) from reads meeting minimum mapping quality (default: 1) are considered</a:t>
            </a:r>
          </a:p>
          <a:p>
            <a:pPr marL="1371600" lvl="2" indent="-457200">
              <a:buFont typeface="+mj-lt"/>
              <a:buAutoNum type="alphaLcParenR"/>
            </a:pPr>
            <a:r>
              <a:rPr lang="en-US" dirty="0"/>
              <a:t>Coverage (number of qualifying bases) is calculated</a:t>
            </a:r>
          </a:p>
          <a:p>
            <a:pPr marL="1371600" lvl="2"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885950" lvl="3" indent="-514350">
              <a:buFont typeface="+mj-lt"/>
              <a:buAutoNum type="romanLcPeriod"/>
            </a:pPr>
            <a:r>
              <a:rPr lang="en-US" dirty="0"/>
              <a:t>supported by minimum number of supporting reads</a:t>
            </a:r>
          </a:p>
          <a:p>
            <a:pPr marL="1885950" lvl="3" indent="-514350">
              <a:buFont typeface="+mj-lt"/>
              <a:buAutoNum type="romanLcPeriod"/>
            </a:pPr>
            <a:r>
              <a:rPr lang="en-US" dirty="0"/>
              <a:t>meets minimum allele frequency threshold (</a:t>
            </a:r>
            <a:r>
              <a:rPr lang="en-US" dirty="0" err="1"/>
              <a:t>min_var_freq</a:t>
            </a:r>
            <a:r>
              <a:rPr lang="en-US" dirty="0"/>
              <a:t>, 0.3% here)</a:t>
            </a:r>
          </a:p>
          <a:p>
            <a:pPr marL="1885950" lvl="3" indent="-514350">
              <a:buFont typeface="+mj-lt"/>
              <a:buAutoNum type="romanLcPeriod"/>
            </a:pPr>
            <a:r>
              <a:rPr lang="en-US" dirty="0"/>
              <a:t>passes basic strand-bias filter</a:t>
            </a:r>
          </a:p>
          <a:p>
            <a:pPr marL="1885950" lvl="3" indent="-514350">
              <a:buFont typeface="+mj-lt"/>
              <a:buAutoNum type="romanLcPeriod"/>
            </a:pPr>
            <a:r>
              <a:rPr lang="en-US" dirty="0"/>
              <a:t>has Fisher’s exact test </a:t>
            </a:r>
            <a:r>
              <a:rPr lang="en-US" dirty="0" err="1"/>
              <a:t>pval</a:t>
            </a:r>
            <a:r>
              <a:rPr lang="en-US" dirty="0"/>
              <a:t>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bases meeting minimum base quality (default: 20) from reads meeting minimum mapping quality (default: 1) are considered</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333333"/>
                </a:solidFill>
                <a:effectLst/>
                <a:latin typeface="Arial" panose="020B0604020202020204" pitchFamily="34" charset="0"/>
              </a:rPr>
              <a:t>Explain what blue and red bars are (HVs 2,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MT SNV data is consistent with epigenetics AND builds upon Erin’s work (PD1 CD57 fluid but didn’t know directionality)</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AFE2-412D-452C-C45C-DE2361F3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A733E-29EC-6A16-7349-AAAE9B5A3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D6E7-9A6D-5A6C-8689-0346663775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Verbally share conclusion as DP CD57 as most terminal followed by DP PD-1, DP CD127 and maybe DP PD1 too ~progenitor Tex or maybe like in model A DP PD-1 is intermediate Tex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But why are more terminal DPs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ym typeface="Wingdings" pitchFamily="2" charset="2"/>
              </a:rPr>
              <a:t>Share </a:t>
            </a:r>
            <a:r>
              <a:rPr lang="en-US" b="1" dirty="0">
                <a:sym typeface="Wingdings" pitchFamily="2" charset="2"/>
              </a:rPr>
              <a:t>that non-exhausted CD127+ CD8s actually produce less cytokines than DPs (which is consistent with our cytotoxicity gradient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so not obviously easy explanation that DP are less functional and therefore good here in T1D…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Also share that there’s some evidence for IL7R blockade being efficacious for delaying diabetes onset in NOD mice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antigen is a hypothesis (total flux through differentiation), but in line with rate limit of particular step it could also be specific differentiation step's flux important (or interruption of specific differentiation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sym typeface="Wingdings" pitchFamily="2" charset="2"/>
              </a:rPr>
              <a:t>Maybe there’s an unknown sort in model A) after intermediate Tex (i.e. there could be a bifurcation with 1 arm to effector Tex and 1 arm unshown)</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One thing that doesn’t make the most sense here is stronger antigenic stimulus would lead to higher clearance of beta cells then and worse autoimmunity… right?</a:t>
            </a:r>
          </a:p>
        </p:txBody>
      </p:sp>
      <p:sp>
        <p:nvSpPr>
          <p:cNvPr id="4" name="Slide Number Placeholder 3">
            <a:extLst>
              <a:ext uri="{FF2B5EF4-FFF2-40B4-BE49-F238E27FC236}">
                <a16:creationId xmlns:a16="http://schemas.microsoft.com/office/drawing/2014/main" id="{B205B4A2-C387-19E5-6394-AB7E45D090D3}"/>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207056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 </a:t>
            </a:r>
            <a:r>
              <a:rPr lang="en-US" dirty="0">
                <a:sym typeface="Wingdings" pitchFamily="2" charset="2"/>
              </a:rPr>
              <a:t>proof of concept using Allen Institute </a:t>
            </a:r>
            <a:r>
              <a:rPr lang="en-US" dirty="0" err="1">
                <a:sym typeface="Wingdings" pitchFamily="2" charset="2"/>
              </a:rPr>
              <a:t>TEAseq</a:t>
            </a:r>
            <a:r>
              <a:rPr lang="en-US" dirty="0">
                <a:sym typeface="Wingdings" pitchFamily="2" charset="2"/>
              </a:rPr>
              <a:t> data</a:t>
            </a:r>
            <a:endParaRPr lang="en-US" dirty="0"/>
          </a:p>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b="1"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endParaRPr lang="en-US" dirty="0">
              <a:sym typeface="Wingdings" pitchFamily="2" charset="2"/>
            </a:endParaRPr>
          </a:p>
          <a:p>
            <a:r>
              <a:rPr lang="en-US" b="0" i="0" u="none" strike="noStrike" dirty="0">
                <a:solidFill>
                  <a:srgbClr val="222222"/>
                </a:solidFill>
                <a:effectLst/>
                <a:latin typeface="Harding"/>
              </a:rPr>
              <a:t>use tetramer binding level as a proxy for TCR avidity</a:t>
            </a:r>
            <a:endParaRPr lang="en-US" dirty="0">
              <a:sym typeface="Wingdings" pitchFamily="2" charset="2"/>
            </a:endParaRP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0DAAA-E44A-B470-D161-5B524D1DF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2D046-FAB4-1169-6F33-83E5665E3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9E17C-41EC-CF94-B6F3-EAA6F555C921}"/>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E6F097F5-8417-3E4C-8F92-A417760BFE69}"/>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031200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D590-FFF6-8AD4-B545-C014FD70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0D9A2-D7E6-851E-FC2A-BFC9019BC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96239-041F-7717-C3CA-994AE120D7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3B06A-47D0-0E39-14AD-CD6872C47EF6}"/>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400495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156294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CC8FC-D6FA-1A8F-FF4A-E37239723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EE829-E5CF-CB22-F93B-AB043A66A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EF9D3-881C-A184-A4BD-EE968ED485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19A2437-343C-6789-44FF-3E78A8CC6F33}"/>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82777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029477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9A99-29AA-AE5D-5970-9E1BA8515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6AF70-2457-86F4-4CDE-D5E45734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5E61A-533D-5745-E394-25DFC9EA4A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p:txBody>
      </p:sp>
      <p:sp>
        <p:nvSpPr>
          <p:cNvPr id="4" name="Slide Number Placeholder 3">
            <a:extLst>
              <a:ext uri="{FF2B5EF4-FFF2-40B4-BE49-F238E27FC236}">
                <a16:creationId xmlns:a16="http://schemas.microsoft.com/office/drawing/2014/main" id="{6C65DF52-CE1B-D5F0-F67E-2BC89B713BA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736558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36873-0C5C-A96F-AEA2-5FF90AB25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50916-B7C1-BCFC-2624-B1CADC275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0A64A-4F4E-CBC8-37EA-179107390F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E2761F80-0333-7362-1DCB-3A3C28513B05}"/>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495642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64A1-23A0-1BD7-A334-BC2ED5AD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1F5A-D6D7-0B7F-674B-E055B405B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F8DA2-9099-E823-940E-AABD6616CD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220F5D95-8313-E01D-E0AF-52685CAFCCE4}"/>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2736328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48B10-3007-1F90-E135-CC6AA4B53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FE338-229A-4417-A899-C0FCCF41D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60932-B149-7CB7-1E58-84DACD529B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E16CF2FD-E215-E723-687E-C71FCDEF4A2C}"/>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88183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r>
              <a:rPr lang="en-US" sz="2800" dirty="0">
                <a:cs typeface="Arial" panose="020B0604020202020204" pitchFamily="34" charset="0"/>
              </a:rPr>
              <a:t>T</a:t>
            </a:r>
            <a:r>
              <a:rPr lang="en-US" sz="2800" baseline="-25000" dirty="0">
                <a:cs typeface="Arial" panose="020B0604020202020204" pitchFamily="34" charset="0"/>
              </a:rPr>
              <a:t>ex</a:t>
            </a:r>
          </a:p>
          <a:p>
            <a:pPr marL="742950" lvl="1" indent="-285750">
              <a:spcAft>
                <a:spcPts val="600"/>
              </a:spcAft>
              <a:buFont typeface="Arial" panose="020B0604020202020204" pitchFamily="34" charset="0"/>
              <a:buChar char="•"/>
            </a:pPr>
            <a:r>
              <a:rPr lang="en-US" sz="2800" dirty="0">
                <a:cs typeface="Arial" panose="020B0604020202020204" pitchFamily="34" charset="0"/>
              </a:rPr>
              <a:t>specific TFs (EOMES, TOX)</a:t>
            </a:r>
          </a:p>
          <a:p>
            <a:pPr marL="742950" lvl="1" indent="-285750">
              <a:spcAft>
                <a:spcPts val="600"/>
              </a:spcAft>
              <a:buFont typeface="Arial" panose="020B0604020202020204" pitchFamily="34" charset="0"/>
              <a:buChar char="•"/>
            </a:pPr>
            <a:r>
              <a:rPr lang="en-US" sz="2800" dirty="0">
                <a:cs typeface="Arial" panose="020B0604020202020204" pitchFamily="34" charset="0"/>
              </a:rPr>
              <a:t>epigenetic changes</a:t>
            </a: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1541642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803C-37FB-D79D-8DA5-F1BC6E6A6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079B8-EFDE-B6CD-7B1E-C29840477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D5066-8E71-8314-155E-E4CC49DB71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4B495D2-444B-EFB9-1149-A6C5282BFBD5}"/>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4255919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D42E-DB35-6F3E-C1C9-DB49AFC28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E7765-6ECA-F992-07B8-7402A7F38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06DCA-6B1C-390F-678F-69E1451D2F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86C49D4-DC7D-7DA3-373E-0F640E14B774}"/>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1654186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coverage values/position from </a:t>
            </a:r>
            <a:r>
              <a:rPr lang="en-US" sz="1200" b="0" i="0" u="none" strike="noStrike" dirty="0" err="1">
                <a:solidFill>
                  <a:srgbClr val="212121"/>
                </a:solidFill>
                <a:effectLst/>
                <a:latin typeface="Aptos" panose="020B0004020202020204" pitchFamily="34" charset="0"/>
              </a:rPr>
              <a:t>samtools</a:t>
            </a:r>
            <a:r>
              <a:rPr lang="en-US" sz="1200" b="0" i="0" u="none" strike="noStrike" dirty="0">
                <a:solidFill>
                  <a:srgbClr val="212121"/>
                </a:solidFill>
                <a:effectLst/>
                <a:latin typeface="Aptos" panose="020B0004020202020204" pitchFamily="34" charset="0"/>
              </a:rPr>
              <a:t> (</a:t>
            </a:r>
            <a:r>
              <a:rPr lang="en-US" dirty="0" err="1"/>
              <a:t>samtools</a:t>
            </a:r>
            <a:r>
              <a:rPr lang="en-US" dirty="0"/>
              <a:t> depth</a:t>
            </a:r>
            <a:r>
              <a:rPr lang="en-US" b="0" i="0" u="none" strike="noStrike" dirty="0">
                <a:solidFill>
                  <a:srgbClr val="000000"/>
                </a:solidFill>
                <a:effectLst/>
                <a:latin typeface="-webkit-standard"/>
              </a:rPr>
              <a:t> -r MT to specify MT genome)</a:t>
            </a: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392-F497-4788-497B-7100A4C1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7941-3CBF-F68C-21F7-F1AC1DDF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0AE0B-A65C-2BCB-A5E1-2651F41E3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Perhaps bimodal because variants quickly “dominate” once emerged, or related to bulk seq (i.e. only looking at most common non-ref var here…)</a:t>
            </a:r>
          </a:p>
        </p:txBody>
      </p:sp>
      <p:sp>
        <p:nvSpPr>
          <p:cNvPr id="4" name="Slide Number Placeholder 3">
            <a:extLst>
              <a:ext uri="{FF2B5EF4-FFF2-40B4-BE49-F238E27FC236}">
                <a16:creationId xmlns:a16="http://schemas.microsoft.com/office/drawing/2014/main" id="{E17D98BF-3B35-E4AA-7852-1B663B2AFC45}"/>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105016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4F09C-18AE-BAE0-607B-69F36AAE5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84E88-52BC-AEC9-4648-BC2674946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7C530-4372-E830-C101-067FE722B69F}"/>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5400" b="1" dirty="0">
                <a:solidFill>
                  <a:srgbClr val="569CD6"/>
                </a:solidFill>
                <a:effectLst/>
                <a:latin typeface="Menlo" panose="020B0609030804020204" pitchFamily="49" charset="0"/>
              </a:rPr>
              <a:t>high IR expression on T cells correlates with reduced autoimmune symptoms and responsiveness to anti-CD3 in T1D</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T1DAL (alefacept, left) and </a:t>
            </a:r>
            <a:r>
              <a:rPr lang="en-US" sz="8800" b="0" dirty="0">
                <a:solidFill>
                  <a:srgbClr val="CCCCCC"/>
                </a:solidFill>
                <a:effectLst/>
                <a:latin typeface="Menlo" panose="020B0609030804020204" pitchFamily="49" charset="0"/>
                <a:cs typeface="Arial" panose="020B0604020202020204" pitchFamily="34" charset="0"/>
              </a:rPr>
              <a:t>TN10 (teplizumab, right)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9D504B86-B000-0873-AAF9-E1604690B87B}"/>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241967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9AB01-E3CD-6039-55BE-EA35B1173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205DA-9E77-76E3-1B8D-FFEB3754E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8337A-029D-975C-4A71-89272BC14DA5}"/>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a:t>
            </a:r>
            <a:r>
              <a:rPr lang="en-US" sz="8800" b="0" dirty="0">
                <a:solidFill>
                  <a:srgbClr val="CCCCCC"/>
                </a:solidFill>
                <a:effectLst/>
                <a:latin typeface="Menlo" panose="020B0609030804020204" pitchFamily="49" charset="0"/>
                <a:cs typeface="Arial" panose="020B0604020202020204" pitchFamily="34" charset="0"/>
              </a:rPr>
              <a:t>TN10 (right) and T1DAL (left)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8ACFE503-E59B-EDED-A6F3-288534A7F3D4}"/>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60283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Also share background from Kevan Harold collaboration that </a:t>
            </a:r>
            <a:r>
              <a:rPr lang="en-US" b="1" dirty="0"/>
              <a:t>CD127 levels in CD8 TEMRAs predict response to teplizumab (low CD127 levels correlate with better response), so even though DP CD127+ good and non-</a:t>
            </a:r>
            <a:r>
              <a:rPr lang="en-US" b="1" dirty="0" err="1"/>
              <a:t>exh</a:t>
            </a:r>
            <a:r>
              <a:rPr lang="en-US" b="1" dirty="0"/>
              <a:t> CD127+ bad it appears that overall CD127 is bad…</a:t>
            </a:r>
            <a:endParaRPr lang="en-US" b="1"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TIGIT protective it seems…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This TN10</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Point 1:</a:t>
            </a:r>
          </a:p>
          <a:p>
            <a:pPr marL="914400" lvl="1" indent="-457200">
              <a:buFont typeface="+mj-lt"/>
              <a:buAutoNum type="alphaLcParenR"/>
            </a:pPr>
            <a:r>
              <a:rPr lang="en-US" sz="1200" dirty="0"/>
              <a:t>exhausted (TIGIT</a:t>
            </a:r>
            <a:r>
              <a:rPr lang="en-US" sz="1200" baseline="30000" dirty="0"/>
              <a:t>+</a:t>
            </a:r>
            <a:r>
              <a:rPr lang="en-US" sz="1200" dirty="0"/>
              <a:t>KLRG1</a:t>
            </a:r>
            <a:r>
              <a:rPr lang="en-US" sz="1200" baseline="30000" dirty="0"/>
              <a:t>+</a:t>
            </a:r>
            <a:r>
              <a:rPr lang="en-US" sz="1200" dirty="0"/>
              <a:t>, DP) vs. non-exhausted (not DP) CD127</a:t>
            </a:r>
            <a:r>
              <a:rPr lang="en-US" sz="1200" baseline="30000" dirty="0"/>
              <a:t>+</a:t>
            </a:r>
          </a:p>
          <a:p>
            <a:pPr marL="914400" lvl="1" indent="-457200">
              <a:buFont typeface="+mj-lt"/>
              <a:buAutoNum type="alphaLcParenR"/>
            </a:pPr>
            <a:r>
              <a:rPr lang="en-US" sz="1200" dirty="0"/>
              <a:t>DP heterogeneity</a:t>
            </a:r>
          </a:p>
          <a:p>
            <a:pPr marL="914400" lvl="1" indent="-457200">
              <a:buFont typeface="+mj-lt"/>
              <a:buAutoNum type="alphaLcParenR"/>
            </a:pPr>
            <a:r>
              <a:rPr lang="en-US" sz="1200" dirty="0"/>
              <a:t>DP vs. not DP (epigenetic changes related to exhaustion)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p:txBody>
      </p:sp>
      <p:sp>
        <p:nvSpPr>
          <p:cNvPr id="4" name="Slide Number Placeholder 3"/>
          <p:cNvSpPr>
            <a:spLocks noGrp="1"/>
          </p:cNvSpPr>
          <p:nvPr>
            <p:ph type="sldNum" sz="quarter" idx="5"/>
          </p:nvPr>
        </p:nvSpPr>
        <p:spPr/>
        <p:txBody>
          <a:bodyPr/>
          <a:lstStyle/>
          <a:p>
            <a:fld id="{A03C4731-0982-4A8F-90C9-EF2FE2FC46E3}" type="slidenum">
              <a:rPr lang="en-US" smtClean="0"/>
              <a:t>8</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Sorts inspired by previous work (i.e. TIGIT+KLRG1+ PD-1+/CD57+ and CD127+ and non-exhausted all previously having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recent onset treated with teplizumab (6R, 4NR)</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sz="1200" dirty="0"/>
          </a:p>
          <a:p>
            <a:endParaRPr lang="en-US" sz="1200" dirty="0"/>
          </a:p>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9</a:t>
            </a:fld>
            <a:endParaRPr lang="en-US"/>
          </a:p>
        </p:txBody>
      </p:sp>
    </p:spTree>
    <p:extLst>
      <p:ext uri="{BB962C8B-B14F-4D97-AF65-F5344CB8AC3E}">
        <p14:creationId xmlns:p14="http://schemas.microsoft.com/office/powerpoint/2010/main" val="257963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10/12/24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10/12/24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10/12/24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10/12/24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10/12/24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10/12/24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10/12/24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10/12/24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10/12/24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10/12/24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10/12/24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10/12/24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oleObject" Target="../embeddings/oleObject5.bin"/><Relationship Id="rId4" Type="http://schemas.openxmlformats.org/officeDocument/2006/relationships/image" Target="../media/image37.emf"/><Relationship Id="rId9" Type="http://schemas.openxmlformats.org/officeDocument/2006/relationships/image" Target="../media/image4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Model differentiation pathway of non-naïve CD8s in T1D subjects informed by </a:t>
            </a:r>
            <a:r>
              <a:rPr lang="en-US" sz="4400" dirty="0" err="1"/>
              <a:t>ATACseq</a:t>
            </a:r>
            <a:endParaRPr lang="en-US" sz="4400" dirty="0"/>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Autofit/>
          </a:bodyPr>
          <a:lstStyle/>
          <a:p>
            <a:r>
              <a:rPr lang="en-US" dirty="0"/>
              <a:t>Epigenetic profiles of non-naïve CD8s from R and NR to teplizumab are not clearly distinct</a:t>
            </a:r>
          </a:p>
        </p:txBody>
      </p:sp>
      <p:sp>
        <p:nvSpPr>
          <p:cNvPr id="5" name="TextBox 4">
            <a:extLst>
              <a:ext uri="{FF2B5EF4-FFF2-40B4-BE49-F238E27FC236}">
                <a16:creationId xmlns:a16="http://schemas.microsoft.com/office/drawing/2014/main" id="{5C803718-78D8-3C20-C40F-5E9797D8CA99}"/>
              </a:ext>
            </a:extLst>
          </p:cNvPr>
          <p:cNvSpPr txBox="1"/>
          <p:nvPr/>
        </p:nvSpPr>
        <p:spPr>
          <a:xfrm>
            <a:off x="6922770" y="4786947"/>
            <a:ext cx="4846320" cy="1477328"/>
          </a:xfrm>
          <a:prstGeom prst="rect">
            <a:avLst/>
          </a:prstGeom>
          <a:noFill/>
        </p:spPr>
        <p:txBody>
          <a:bodyPr wrap="square" rtlCol="0">
            <a:spAutoFit/>
          </a:bodyPr>
          <a:lstStyle/>
          <a:p>
            <a:r>
              <a:rPr lang="en-US" dirty="0"/>
              <a:t>Why don’t we see differences?</a:t>
            </a:r>
          </a:p>
          <a:p>
            <a:pPr marL="342900" indent="-342900">
              <a:buAutoNum type="arabicParenR"/>
            </a:pPr>
            <a:r>
              <a:rPr lang="en-US" dirty="0"/>
              <a:t>Underpowered (n = 10, 6R and 4 NR)</a:t>
            </a:r>
          </a:p>
          <a:p>
            <a:pPr marL="342900" indent="-342900">
              <a:buAutoNum type="arabicParenR"/>
            </a:pPr>
            <a:r>
              <a:rPr lang="en-US" dirty="0"/>
              <a:t>Frequencies of cell types may be different in R vs. NR rather than the phenotypes being distinct</a:t>
            </a:r>
          </a:p>
        </p:txBody>
      </p:sp>
      <p:pic>
        <p:nvPicPr>
          <p:cNvPr id="6" name="Picture 5">
            <a:extLst>
              <a:ext uri="{FF2B5EF4-FFF2-40B4-BE49-F238E27FC236}">
                <a16:creationId xmlns:a16="http://schemas.microsoft.com/office/drawing/2014/main" id="{ACF993F1-AEEC-D2AD-664A-1605771C9CBD}"/>
              </a:ext>
            </a:extLst>
          </p:cNvPr>
          <p:cNvPicPr>
            <a:picLocks noChangeAspect="1"/>
          </p:cNvPicPr>
          <p:nvPr/>
        </p:nvPicPr>
        <p:blipFill>
          <a:blip r:embed="rId3"/>
          <a:stretch>
            <a:fillRect/>
          </a:stretch>
        </p:blipFill>
        <p:spPr>
          <a:xfrm>
            <a:off x="838200" y="2122011"/>
            <a:ext cx="6084570" cy="4142264"/>
          </a:xfrm>
          <a:prstGeom prst="rect">
            <a:avLst/>
          </a:prstGeom>
        </p:spPr>
      </p:pic>
    </p:spTree>
    <p:extLst>
      <p:ext uri="{BB962C8B-B14F-4D97-AF65-F5344CB8AC3E}">
        <p14:creationId xmlns:p14="http://schemas.microsoft.com/office/powerpoint/2010/main" val="200080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6990-1E04-DC1C-7FA6-9ECF1A60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DD376-BF7A-9505-E15C-3E2E7057FF01}"/>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3" name="Picture 2">
            <a:extLst>
              <a:ext uri="{FF2B5EF4-FFF2-40B4-BE49-F238E27FC236}">
                <a16:creationId xmlns:a16="http://schemas.microsoft.com/office/drawing/2014/main" id="{7B07A5B2-F8A5-96E8-06E9-3269F5A974E7}"/>
              </a:ext>
            </a:extLst>
          </p:cNvPr>
          <p:cNvPicPr>
            <a:picLocks noChangeAspect="1"/>
          </p:cNvPicPr>
          <p:nvPr/>
        </p:nvPicPr>
        <p:blipFill>
          <a:blip r:embed="rId3"/>
          <a:stretch>
            <a:fillRect/>
          </a:stretch>
        </p:blipFill>
        <p:spPr>
          <a:xfrm>
            <a:off x="2301178" y="1919288"/>
            <a:ext cx="7188200" cy="4673600"/>
          </a:xfrm>
          <a:prstGeom prst="rect">
            <a:avLst/>
          </a:prstGeom>
        </p:spPr>
      </p:pic>
    </p:spTree>
    <p:extLst>
      <p:ext uri="{BB962C8B-B14F-4D97-AF65-F5344CB8AC3E}">
        <p14:creationId xmlns:p14="http://schemas.microsoft.com/office/powerpoint/2010/main" val="106151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5780-4AB6-B7D7-22B5-10E5D782A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7A822-9792-29D7-6579-B957F835323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12" name="Picture 11">
            <a:extLst>
              <a:ext uri="{FF2B5EF4-FFF2-40B4-BE49-F238E27FC236}">
                <a16:creationId xmlns:a16="http://schemas.microsoft.com/office/drawing/2014/main" id="{2E291071-FC10-E477-3C59-354771C3001C}"/>
              </a:ext>
            </a:extLst>
          </p:cNvPr>
          <p:cNvPicPr>
            <a:picLocks noChangeAspect="1"/>
          </p:cNvPicPr>
          <p:nvPr/>
        </p:nvPicPr>
        <p:blipFill>
          <a:blip r:embed="rId3"/>
          <a:stretch>
            <a:fillRect/>
          </a:stretch>
        </p:blipFill>
        <p:spPr>
          <a:xfrm>
            <a:off x="894129" y="1720946"/>
            <a:ext cx="5537151" cy="5137054"/>
          </a:xfrm>
          <a:prstGeom prst="rect">
            <a:avLst/>
          </a:prstGeom>
        </p:spPr>
      </p:pic>
      <p:pic>
        <p:nvPicPr>
          <p:cNvPr id="5" name="Picture 4">
            <a:extLst>
              <a:ext uri="{FF2B5EF4-FFF2-40B4-BE49-F238E27FC236}">
                <a16:creationId xmlns:a16="http://schemas.microsoft.com/office/drawing/2014/main" id="{8BE8AAC9-4814-27C5-232E-9BF9284D039F}"/>
              </a:ext>
            </a:extLst>
          </p:cNvPr>
          <p:cNvPicPr>
            <a:picLocks noChangeAspect="1"/>
          </p:cNvPicPr>
          <p:nvPr/>
        </p:nvPicPr>
        <p:blipFill>
          <a:blip r:embed="rId4"/>
          <a:stretch>
            <a:fillRect/>
          </a:stretch>
        </p:blipFill>
        <p:spPr>
          <a:xfrm>
            <a:off x="6532880" y="3138720"/>
            <a:ext cx="5659120" cy="2068853"/>
          </a:xfrm>
          <a:prstGeom prst="rect">
            <a:avLst/>
          </a:prstGeom>
        </p:spPr>
      </p:pic>
    </p:spTree>
    <p:extLst>
      <p:ext uri="{BB962C8B-B14F-4D97-AF65-F5344CB8AC3E}">
        <p14:creationId xmlns:p14="http://schemas.microsoft.com/office/powerpoint/2010/main" val="336637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Autofit/>
          </a:bodyPr>
          <a:lstStyle/>
          <a:p>
            <a:r>
              <a:rPr lang="en-US" dirty="0"/>
              <a:t>Perhaps weak effect of telomerase genes more accessible in non-exhausted vs. DP CD127</a:t>
            </a:r>
            <a:r>
              <a:rPr lang="en-US" baseline="30000" dirty="0"/>
              <a:t>+</a:t>
            </a:r>
            <a:r>
              <a:rPr lang="en-US" dirty="0"/>
              <a:t> CD8s</a:t>
            </a:r>
          </a:p>
        </p:txBody>
      </p:sp>
      <p:pic>
        <p:nvPicPr>
          <p:cNvPr id="3" name="Picture 2">
            <a:extLst>
              <a:ext uri="{FF2B5EF4-FFF2-40B4-BE49-F238E27FC236}">
                <a16:creationId xmlns:a16="http://schemas.microsoft.com/office/drawing/2014/main" id="{A532360A-EA43-51E6-07C8-4B71173E35A5}"/>
              </a:ext>
            </a:extLst>
          </p:cNvPr>
          <p:cNvPicPr>
            <a:picLocks noChangeAspect="1"/>
          </p:cNvPicPr>
          <p:nvPr/>
        </p:nvPicPr>
        <p:blipFill>
          <a:blip r:embed="rId3"/>
          <a:stretch>
            <a:fillRect/>
          </a:stretch>
        </p:blipFill>
        <p:spPr>
          <a:xfrm>
            <a:off x="-1" y="1825130"/>
            <a:ext cx="6739605" cy="4792802"/>
          </a:xfrm>
          <a:prstGeom prst="rect">
            <a:avLst/>
          </a:prstGeom>
        </p:spPr>
      </p:pic>
      <p:pic>
        <p:nvPicPr>
          <p:cNvPr id="7" name="Picture 6">
            <a:extLst>
              <a:ext uri="{FF2B5EF4-FFF2-40B4-BE49-F238E27FC236}">
                <a16:creationId xmlns:a16="http://schemas.microsoft.com/office/drawing/2014/main" id="{FDDA3354-8F2D-2E48-B8FD-CA6E93DDD50C}"/>
              </a:ext>
            </a:extLst>
          </p:cNvPr>
          <p:cNvPicPr>
            <a:picLocks noChangeAspect="1"/>
          </p:cNvPicPr>
          <p:nvPr/>
        </p:nvPicPr>
        <p:blipFill>
          <a:blip r:embed="rId4"/>
          <a:stretch>
            <a:fillRect/>
          </a:stretch>
        </p:blipFill>
        <p:spPr>
          <a:xfrm>
            <a:off x="6739605" y="3147237"/>
            <a:ext cx="5452395" cy="2720607"/>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DP CD57</a:t>
            </a:r>
            <a:r>
              <a:rPr lang="en-US" baseline="30000" dirty="0"/>
              <a:t>+ </a:t>
            </a:r>
            <a:r>
              <a:rPr lang="en-US" dirty="0"/>
              <a:t>CD8s are less progenitor T</a:t>
            </a:r>
            <a:r>
              <a:rPr lang="en-US" baseline="-25000" dirty="0"/>
              <a:t>ex</a:t>
            </a:r>
            <a:r>
              <a:rPr lang="en-US" dirty="0"/>
              <a:t> and more terminal/effector T</a:t>
            </a:r>
            <a:r>
              <a:rPr lang="en-US" baseline="-25000" dirty="0"/>
              <a:t>ex, </a:t>
            </a:r>
            <a:r>
              <a:rPr lang="en-US" dirty="0"/>
              <a:t>cytotoxic with DP PD-1</a:t>
            </a:r>
            <a:r>
              <a:rPr lang="en-US" baseline="30000" dirty="0"/>
              <a:t>+</a:t>
            </a:r>
            <a:r>
              <a:rPr lang="en-US" dirty="0"/>
              <a:t> CD8s</a:t>
            </a:r>
          </a:p>
        </p:txBody>
      </p:sp>
      <p:grpSp>
        <p:nvGrpSpPr>
          <p:cNvPr id="13" name="Group 12">
            <a:extLst>
              <a:ext uri="{FF2B5EF4-FFF2-40B4-BE49-F238E27FC236}">
                <a16:creationId xmlns:a16="http://schemas.microsoft.com/office/drawing/2014/main" id="{7BD5CC73-E573-FAE6-B766-FB51E112261F}"/>
              </a:ext>
            </a:extLst>
          </p:cNvPr>
          <p:cNvGrpSpPr/>
          <p:nvPr/>
        </p:nvGrpSpPr>
        <p:grpSpPr>
          <a:xfrm>
            <a:off x="359348" y="1872141"/>
            <a:ext cx="11651142" cy="4985860"/>
            <a:chOff x="359348" y="1872141"/>
            <a:chExt cx="11651142" cy="4985860"/>
          </a:xfrm>
        </p:grpSpPr>
        <p:pic>
          <p:nvPicPr>
            <p:cNvPr id="8" name="Picture 7">
              <a:extLst>
                <a:ext uri="{FF2B5EF4-FFF2-40B4-BE49-F238E27FC236}">
                  <a16:creationId xmlns:a16="http://schemas.microsoft.com/office/drawing/2014/main" id="{5B265CFF-E27A-2F7B-CA6A-E0E6CC1F13AD}"/>
                </a:ext>
              </a:extLst>
            </p:cNvPr>
            <p:cNvPicPr>
              <a:picLocks noChangeAspect="1"/>
            </p:cNvPicPr>
            <p:nvPr/>
          </p:nvPicPr>
          <p:blipFill>
            <a:blip r:embed="rId3"/>
            <a:stretch>
              <a:fillRect/>
            </a:stretch>
          </p:blipFill>
          <p:spPr>
            <a:xfrm>
              <a:off x="6659146" y="1872141"/>
              <a:ext cx="5351344" cy="4985859"/>
            </a:xfrm>
            <a:prstGeom prst="rect">
              <a:avLst/>
            </a:prstGeom>
          </p:spPr>
        </p:pic>
        <p:pic>
          <p:nvPicPr>
            <p:cNvPr id="10" name="Picture 9">
              <a:extLst>
                <a:ext uri="{FF2B5EF4-FFF2-40B4-BE49-F238E27FC236}">
                  <a16:creationId xmlns:a16="http://schemas.microsoft.com/office/drawing/2014/main" id="{E6E44687-7821-3A3E-B0A0-EDDF8A3C2813}"/>
                </a:ext>
              </a:extLst>
            </p:cNvPr>
            <p:cNvPicPr>
              <a:picLocks noChangeAspect="1"/>
            </p:cNvPicPr>
            <p:nvPr/>
          </p:nvPicPr>
          <p:blipFill>
            <a:blip r:embed="rId4"/>
            <a:stretch>
              <a:fillRect/>
            </a:stretch>
          </p:blipFill>
          <p:spPr>
            <a:xfrm>
              <a:off x="359348" y="1880171"/>
              <a:ext cx="2958470" cy="4977829"/>
            </a:xfrm>
            <a:prstGeom prst="rect">
              <a:avLst/>
            </a:prstGeom>
          </p:spPr>
        </p:pic>
        <p:pic>
          <p:nvPicPr>
            <p:cNvPr id="12" name="Picture 11">
              <a:extLst>
                <a:ext uri="{FF2B5EF4-FFF2-40B4-BE49-F238E27FC236}">
                  <a16:creationId xmlns:a16="http://schemas.microsoft.com/office/drawing/2014/main" id="{685B6518-451C-628C-9778-88BBC3BF5A66}"/>
                </a:ext>
              </a:extLst>
            </p:cNvPr>
            <p:cNvPicPr>
              <a:picLocks noChangeAspect="1"/>
            </p:cNvPicPr>
            <p:nvPr/>
          </p:nvPicPr>
          <p:blipFill>
            <a:blip r:embed="rId5"/>
            <a:stretch>
              <a:fillRect/>
            </a:stretch>
          </p:blipFill>
          <p:spPr>
            <a:xfrm>
              <a:off x="3476776" y="1880171"/>
              <a:ext cx="3023411" cy="4977830"/>
            </a:xfrm>
            <a:prstGeom prst="rect">
              <a:avLst/>
            </a:prstGeom>
          </p:spPr>
        </p:pic>
      </p:grpSp>
    </p:spTree>
    <p:extLst>
      <p:ext uri="{BB962C8B-B14F-4D97-AF65-F5344CB8AC3E}">
        <p14:creationId xmlns:p14="http://schemas.microsoft.com/office/powerpoint/2010/main" val="2599580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Autofit/>
          </a:bodyPr>
          <a:lstStyle/>
          <a:p>
            <a:r>
              <a:rPr lang="en-US" dirty="0"/>
              <a:t>CD57</a:t>
            </a:r>
            <a:r>
              <a:rPr lang="en-US" baseline="30000" dirty="0"/>
              <a:t>+</a:t>
            </a:r>
            <a:r>
              <a:rPr lang="en-US" dirty="0"/>
              <a:t> CD8s have high </a:t>
            </a:r>
            <a:r>
              <a:rPr lang="en-US" dirty="0" err="1"/>
              <a:t>pseudotime</a:t>
            </a:r>
            <a:r>
              <a:rPr lang="en-US" dirty="0"/>
              <a:t> values in </a:t>
            </a:r>
            <a:r>
              <a:rPr lang="en-US" dirty="0" err="1"/>
              <a:t>scRNAseq</a:t>
            </a:r>
            <a:r>
              <a:rPr lang="en-US" dirty="0"/>
              <a:t> experiment of T1D patients</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2" name="TextBox 1">
            <a:extLst>
              <a:ext uri="{FF2B5EF4-FFF2-40B4-BE49-F238E27FC236}">
                <a16:creationId xmlns:a16="http://schemas.microsoft.com/office/drawing/2014/main" id="{B0A39DC9-E4EA-879E-F8B1-79A6C5919DB5}"/>
              </a:ext>
            </a:extLst>
          </p:cNvPr>
          <p:cNvSpPr txBox="1"/>
          <p:nvPr/>
        </p:nvSpPr>
        <p:spPr>
          <a:xfrm>
            <a:off x="10701008" y="6446445"/>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Autofit/>
          </a:bodyPr>
          <a:lstStyle/>
          <a:p>
            <a:r>
              <a:rPr lang="en-US" dirty="0"/>
              <a:t>Transcriptomic phenotype of cells later in </a:t>
            </a:r>
            <a:r>
              <a:rPr lang="en-US" dirty="0" err="1"/>
              <a:t>pseudotime</a:t>
            </a:r>
            <a:r>
              <a:rPr lang="en-US" dirty="0"/>
              <a:t> is more cytotoxic and terminal/effector T</a:t>
            </a:r>
            <a:r>
              <a:rPr lang="en-US" baseline="-25000" dirty="0"/>
              <a:t>ex</a:t>
            </a:r>
          </a:p>
        </p:txBody>
      </p:sp>
      <p:pic>
        <p:nvPicPr>
          <p:cNvPr id="3" name="Picture 2">
            <a:extLst>
              <a:ext uri="{FF2B5EF4-FFF2-40B4-BE49-F238E27FC236}">
                <a16:creationId xmlns:a16="http://schemas.microsoft.com/office/drawing/2014/main" id="{3A47A5B3-BF0C-6D2C-6A4B-56F8CEE76949}"/>
              </a:ext>
            </a:extLst>
          </p:cNvPr>
          <p:cNvPicPr>
            <a:picLocks noChangeAspect="1"/>
          </p:cNvPicPr>
          <p:nvPr/>
        </p:nvPicPr>
        <p:blipFill>
          <a:blip r:embed="rId3"/>
          <a:stretch>
            <a:fillRect/>
          </a:stretch>
        </p:blipFill>
        <p:spPr>
          <a:xfrm>
            <a:off x="314092" y="1853050"/>
            <a:ext cx="11517352" cy="4805562"/>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588C8061-766E-8165-5EDF-9C3F68483141}"/>
              </a:ext>
            </a:extLst>
          </p:cNvPr>
          <p:cNvPicPr>
            <a:picLocks noChangeAspect="1"/>
          </p:cNvPicPr>
          <p:nvPr/>
        </p:nvPicPr>
        <p:blipFill>
          <a:blip r:embed="rId3"/>
          <a:stretch>
            <a:fillRect/>
          </a:stretch>
        </p:blipFill>
        <p:spPr>
          <a:xfrm>
            <a:off x="1722415" y="1505718"/>
            <a:ext cx="8536708" cy="5352282"/>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calls variants that meet desired thresholds for read depth, base quality, variant allele frequency, statistical significance</a:t>
            </a:r>
          </a:p>
          <a:p>
            <a:pPr marL="342900" indent="-342900">
              <a:buFont typeface="Arial" panose="020B0604020202020204" pitchFamily="34" charset="0"/>
              <a:buAutoNum type="arabicParenR"/>
            </a:pPr>
            <a:r>
              <a:rPr lang="en-US" sz="2800" dirty="0"/>
              <a:t>Filter out possible seq/mapping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10026870" y="6464217"/>
            <a:ext cx="2152064" cy="369332"/>
          </a:xfrm>
          <a:prstGeom prst="rect">
            <a:avLst/>
          </a:prstGeom>
          <a:noFill/>
        </p:spPr>
        <p:txBody>
          <a:bodyPr wrap="none" rtlCol="0">
            <a:spAutoFit/>
          </a:bodyPr>
          <a:lstStyle/>
          <a:p>
            <a:r>
              <a:rPr lang="en-US" sz="1800" dirty="0"/>
              <a:t>Xu et al. (2019), </a:t>
            </a:r>
            <a:r>
              <a:rPr lang="en-US" sz="1800" i="1" dirty="0" err="1"/>
              <a:t>eLife</a:t>
            </a:r>
            <a:endParaRPr lang="en-US" dirty="0"/>
          </a:p>
        </p:txBody>
      </p:sp>
    </p:spTree>
    <p:extLst>
      <p:ext uri="{BB962C8B-B14F-4D97-AF65-F5344CB8AC3E}">
        <p14:creationId xmlns:p14="http://schemas.microsoft.com/office/powerpoint/2010/main" val="4226186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Identifying mitochondrial single-nucleotide variants from </a:t>
            </a:r>
            <a:r>
              <a:rPr lang="en-US" dirty="0" err="1"/>
              <a:t>mitocondrial</a:t>
            </a:r>
            <a:r>
              <a:rPr lang="en-US" dirty="0"/>
              <a:t>-mapping bulk </a:t>
            </a:r>
            <a:r>
              <a:rPr lang="en-US" dirty="0" err="1"/>
              <a:t>ATACseq</a:t>
            </a:r>
            <a:r>
              <a:rPr lang="en-US" dirty="0"/>
              <a:t> reads</a:t>
            </a:r>
          </a:p>
        </p:txBody>
      </p:sp>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939026" y="2362131"/>
            <a:ext cx="4414774" cy="414209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
        <p:nvSpPr>
          <p:cNvPr id="3" name="TextBox 2">
            <a:extLst>
              <a:ext uri="{FF2B5EF4-FFF2-40B4-BE49-F238E27FC236}">
                <a16:creationId xmlns:a16="http://schemas.microsoft.com/office/drawing/2014/main" id="{F1F35F88-B3ED-70E8-2245-523B5BE09115}"/>
              </a:ext>
            </a:extLst>
          </p:cNvPr>
          <p:cNvSpPr txBox="1"/>
          <p:nvPr/>
        </p:nvSpPr>
        <p:spPr>
          <a:xfrm>
            <a:off x="7914640" y="6412788"/>
            <a:ext cx="577402" cy="369332"/>
          </a:xfrm>
          <a:prstGeom prst="rect">
            <a:avLst/>
          </a:prstGeom>
          <a:noFill/>
        </p:spPr>
        <p:txBody>
          <a:bodyPr wrap="none" rtlCol="0">
            <a:spAutoFit/>
          </a:bodyPr>
          <a:lstStyle/>
          <a:p>
            <a:r>
              <a:rPr lang="en-US" dirty="0">
                <a:solidFill>
                  <a:srgbClr val="0B00FF"/>
                </a:solidFill>
              </a:rPr>
              <a:t>HV2</a:t>
            </a:r>
          </a:p>
        </p:txBody>
      </p:sp>
      <p:sp>
        <p:nvSpPr>
          <p:cNvPr id="6" name="TextBox 5">
            <a:extLst>
              <a:ext uri="{FF2B5EF4-FFF2-40B4-BE49-F238E27FC236}">
                <a16:creationId xmlns:a16="http://schemas.microsoft.com/office/drawing/2014/main" id="{2EE1EE44-E589-98AA-EBE3-03375A4428AF}"/>
              </a:ext>
            </a:extLst>
          </p:cNvPr>
          <p:cNvSpPr txBox="1"/>
          <p:nvPr/>
        </p:nvSpPr>
        <p:spPr>
          <a:xfrm>
            <a:off x="10485120" y="6412788"/>
            <a:ext cx="577402" cy="369332"/>
          </a:xfrm>
          <a:prstGeom prst="rect">
            <a:avLst/>
          </a:prstGeom>
          <a:noFill/>
        </p:spPr>
        <p:txBody>
          <a:bodyPr wrap="none" rtlCol="0">
            <a:spAutoFit/>
          </a:bodyPr>
          <a:lstStyle/>
          <a:p>
            <a:r>
              <a:rPr lang="en-US" dirty="0">
                <a:solidFill>
                  <a:srgbClr val="FF0A0D"/>
                </a:solidFill>
              </a:rPr>
              <a:t>HV1</a:t>
            </a:r>
          </a:p>
        </p:txBody>
      </p:sp>
    </p:spTree>
    <p:extLst>
      <p:ext uri="{BB962C8B-B14F-4D97-AF65-F5344CB8AC3E}">
        <p14:creationId xmlns:p14="http://schemas.microsoft.com/office/powerpoint/2010/main" val="227670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Accumulated over cell divisions, MT SNVs can provide directionality in a differentiation pathway</a:t>
            </a:r>
          </a:p>
        </p:txBody>
      </p:sp>
      <p:pic>
        <p:nvPicPr>
          <p:cNvPr id="3" name="Picture 2">
            <a:extLst>
              <a:ext uri="{FF2B5EF4-FFF2-40B4-BE49-F238E27FC236}">
                <a16:creationId xmlns:a16="http://schemas.microsoft.com/office/drawing/2014/main" id="{F5297FFF-D674-CDF7-852B-66E8D737CD8E}"/>
              </a:ext>
            </a:extLst>
          </p:cNvPr>
          <p:cNvPicPr>
            <a:picLocks noChangeAspect="1"/>
          </p:cNvPicPr>
          <p:nvPr/>
        </p:nvPicPr>
        <p:blipFill>
          <a:blip r:embed="rId3"/>
          <a:stretch>
            <a:fillRect/>
          </a:stretch>
        </p:blipFill>
        <p:spPr>
          <a:xfrm>
            <a:off x="1683058" y="1833648"/>
            <a:ext cx="8438404" cy="4537123"/>
          </a:xfrm>
          <a:prstGeom prst="rect">
            <a:avLst/>
          </a:prstGeom>
        </p:spPr>
      </p:pic>
      <p:sp>
        <p:nvSpPr>
          <p:cNvPr id="8" name="TextBox 7">
            <a:extLst>
              <a:ext uri="{FF2B5EF4-FFF2-40B4-BE49-F238E27FC236}">
                <a16:creationId xmlns:a16="http://schemas.microsoft.com/office/drawing/2014/main" id="{736219C7-E502-AB35-B1E5-F6046FD6D926}"/>
              </a:ext>
            </a:extLst>
          </p:cNvPr>
          <p:cNvSpPr txBox="1"/>
          <p:nvPr/>
        </p:nvSpPr>
        <p:spPr>
          <a:xfrm>
            <a:off x="2640694" y="6370771"/>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165524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Summary</a:t>
            </a:r>
            <a:endParaRPr lang="en-US" dirty="0">
              <a:solidFill>
                <a:srgbClr val="FF0000"/>
              </a:solidFill>
            </a:endParaRP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1182815" cy="4061963"/>
          </a:xfrm>
        </p:spPr>
        <p:txBody>
          <a:bodyPr>
            <a:normAutofit fontScale="92500" lnSpcReduction="20000"/>
          </a:bodyPr>
          <a:lstStyle/>
          <a:p>
            <a:pPr marL="514350" indent="-514350">
              <a:buFont typeface="+mj-lt"/>
              <a:buAutoNum type="arabicPeriod"/>
            </a:pPr>
            <a:r>
              <a:rPr lang="en-US" dirty="0"/>
              <a:t>Epigenetic profiles of non-naïve CD8s from R and NR to teplizumab are not clearly distinct</a:t>
            </a:r>
          </a:p>
          <a:p>
            <a:pPr marL="514350" indent="-514350">
              <a:buFont typeface="+mj-lt"/>
              <a:buAutoNum type="arabicPeriod"/>
            </a:pPr>
            <a:r>
              <a:rPr lang="en-US" dirty="0"/>
              <a:t>Epigenetic profiles of different non-naïve CD8 populations are distinct</a:t>
            </a:r>
          </a:p>
          <a:p>
            <a:pPr marL="971550" lvl="1" indent="-514350">
              <a:buFont typeface="+mj-lt"/>
              <a:buAutoNum type="alphaLcParenR"/>
            </a:pPr>
            <a:r>
              <a:rPr lang="en-US" dirty="0"/>
              <a:t>as expected, TIGIT</a:t>
            </a:r>
            <a:r>
              <a:rPr lang="en-US" baseline="30000" dirty="0"/>
              <a:t>+</a:t>
            </a:r>
            <a:r>
              <a:rPr lang="en-US" dirty="0"/>
              <a:t>KLRG1</a:t>
            </a:r>
            <a:r>
              <a:rPr lang="en-US" baseline="30000" dirty="0"/>
              <a:t>+</a:t>
            </a:r>
            <a:r>
              <a:rPr lang="en-US" dirty="0"/>
              <a:t> non-naïve CD8s show signs of exhaustion</a:t>
            </a:r>
          </a:p>
          <a:p>
            <a:pPr marL="971550" lvl="1" indent="-514350">
              <a:buFont typeface="+mj-lt"/>
              <a:buAutoNum type="alphaLcParenR"/>
            </a:pPr>
            <a:r>
              <a:rPr lang="en-US" dirty="0"/>
              <a:t>perhaps weak effect of telomerase genes more accessible in non-exhausted vs. DP CD127</a:t>
            </a:r>
            <a:r>
              <a:rPr lang="en-US" baseline="30000" dirty="0"/>
              <a:t>+</a:t>
            </a:r>
          </a:p>
          <a:p>
            <a:pPr marL="971550" lvl="1" indent="-514350">
              <a:buFont typeface="+mj-lt"/>
              <a:buAutoNum type="alphaLcParenR"/>
            </a:pPr>
            <a:r>
              <a:rPr lang="en-US" dirty="0"/>
              <a:t>DP CD57</a:t>
            </a:r>
            <a:r>
              <a:rPr lang="en-US" baseline="30000" dirty="0"/>
              <a:t>+</a:t>
            </a:r>
            <a:r>
              <a:rPr lang="en-US" dirty="0"/>
              <a:t> non-naïve CD8s have epigenetic profile less of progenitor T</a:t>
            </a:r>
            <a:r>
              <a:rPr lang="en-US" baseline="-25000" dirty="0"/>
              <a:t>ex</a:t>
            </a:r>
            <a:r>
              <a:rPr lang="en-US" dirty="0"/>
              <a:t> and more of cytotoxic terminal/effector T</a:t>
            </a:r>
            <a:r>
              <a:rPr lang="en-US" baseline="-25000" dirty="0"/>
              <a:t>ex</a:t>
            </a:r>
            <a:r>
              <a:rPr lang="en-US" dirty="0"/>
              <a:t>, DP PD-1+ also more cytotoxic</a:t>
            </a:r>
          </a:p>
          <a:p>
            <a:pPr marL="514350" indent="-514350">
              <a:buFont typeface="+mj-lt"/>
              <a:buAutoNum type="arabicPeriod"/>
            </a:pPr>
            <a:r>
              <a:rPr lang="en-US" dirty="0"/>
              <a:t>MT SNVs</a:t>
            </a:r>
          </a:p>
          <a:p>
            <a:pPr marL="971550" lvl="1" indent="-514350">
              <a:buFont typeface="+mj-lt"/>
              <a:buAutoNum type="alphaLcParenR"/>
            </a:pPr>
            <a:r>
              <a:rPr lang="en-US" dirty="0"/>
              <a:t>MV SNV counts similar between R and NR to teplizumab</a:t>
            </a:r>
          </a:p>
          <a:p>
            <a:pPr marL="971550" lvl="1" indent="-514350">
              <a:buFont typeface="+mj-lt"/>
              <a:buAutoNum type="alphaLcParenR"/>
            </a:pPr>
            <a:r>
              <a:rPr lang="en-US" dirty="0"/>
              <a:t>DP PD-1</a:t>
            </a:r>
            <a:r>
              <a:rPr lang="en-US" baseline="30000" dirty="0"/>
              <a:t>+</a:t>
            </a:r>
            <a:r>
              <a:rPr lang="en-US" dirty="0"/>
              <a:t> and DP CD57</a:t>
            </a:r>
            <a:r>
              <a:rPr lang="en-US" baseline="30000" dirty="0"/>
              <a:t>+</a:t>
            </a:r>
            <a:r>
              <a:rPr lang="en-US" dirty="0"/>
              <a:t> non-naive CD8s have more low-frequency MT SNVs than other non-naive CD8s</a:t>
            </a:r>
          </a:p>
        </p:txBody>
      </p:sp>
    </p:spTree>
    <p:extLst>
      <p:ext uri="{BB962C8B-B14F-4D97-AF65-F5344CB8AC3E}">
        <p14:creationId xmlns:p14="http://schemas.microsoft.com/office/powerpoint/2010/main" val="1916970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CD8B-3843-06F0-4661-48109090C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A376F-F647-EC01-2122-76FE4AAB12DB}"/>
              </a:ext>
            </a:extLst>
          </p:cNvPr>
          <p:cNvSpPr>
            <a:spLocks noGrp="1"/>
          </p:cNvSpPr>
          <p:nvPr>
            <p:ph type="title"/>
          </p:nvPr>
        </p:nvSpPr>
        <p:spPr>
          <a:xfrm>
            <a:off x="838200" y="593725"/>
            <a:ext cx="10515600" cy="1325563"/>
          </a:xfrm>
        </p:spPr>
        <p:txBody>
          <a:bodyPr>
            <a:normAutofit/>
          </a:bodyPr>
          <a:lstStyle/>
          <a:p>
            <a:r>
              <a:rPr lang="en-US" dirty="0"/>
              <a:t>Conclusion</a:t>
            </a:r>
          </a:p>
        </p:txBody>
      </p:sp>
      <p:pic>
        <p:nvPicPr>
          <p:cNvPr id="3" name="Picture 2">
            <a:extLst>
              <a:ext uri="{FF2B5EF4-FFF2-40B4-BE49-F238E27FC236}">
                <a16:creationId xmlns:a16="http://schemas.microsoft.com/office/drawing/2014/main" id="{678223D0-1C1A-387C-F29C-A2AE7E1E6F19}"/>
              </a:ext>
            </a:extLst>
          </p:cNvPr>
          <p:cNvPicPr>
            <a:picLocks noChangeAspect="1"/>
          </p:cNvPicPr>
          <p:nvPr/>
        </p:nvPicPr>
        <p:blipFill>
          <a:blip r:embed="rId3"/>
          <a:stretch>
            <a:fillRect/>
          </a:stretch>
        </p:blipFill>
        <p:spPr>
          <a:xfrm>
            <a:off x="2358045" y="2825413"/>
            <a:ext cx="6370320" cy="4032587"/>
          </a:xfrm>
          <a:prstGeom prst="rect">
            <a:avLst/>
          </a:prstGeom>
        </p:spPr>
      </p:pic>
      <p:sp>
        <p:nvSpPr>
          <p:cNvPr id="4" name="TextBox 3">
            <a:extLst>
              <a:ext uri="{FF2B5EF4-FFF2-40B4-BE49-F238E27FC236}">
                <a16:creationId xmlns:a16="http://schemas.microsoft.com/office/drawing/2014/main" id="{189312D4-8B31-8969-D82C-EC6F5D10B979}"/>
              </a:ext>
            </a:extLst>
          </p:cNvPr>
          <p:cNvSpPr txBox="1"/>
          <p:nvPr/>
        </p:nvSpPr>
        <p:spPr>
          <a:xfrm>
            <a:off x="2015146" y="1919288"/>
            <a:ext cx="2448560" cy="923330"/>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5" name="TextBox 4">
            <a:extLst>
              <a:ext uri="{FF2B5EF4-FFF2-40B4-BE49-F238E27FC236}">
                <a16:creationId xmlns:a16="http://schemas.microsoft.com/office/drawing/2014/main" id="{36B014F9-A6EA-1B6D-1CEA-5FA00F821BB0}"/>
              </a:ext>
            </a:extLst>
          </p:cNvPr>
          <p:cNvSpPr txBox="1"/>
          <p:nvPr/>
        </p:nvSpPr>
        <p:spPr>
          <a:xfrm>
            <a:off x="5725854" y="2057787"/>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79913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92500" lnSpcReduction="1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to differentiate between these (and more complex)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Assess non-naïve CD8s’ specificities/TCR avidities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3"/>
          <a:stretch>
            <a:fillRect/>
          </a:stretch>
        </p:blipFill>
        <p:spPr>
          <a:xfrm>
            <a:off x="0" y="2511711"/>
            <a:ext cx="6870700" cy="3378200"/>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1473997" y="6046258"/>
            <a:ext cx="6848762" cy="369332"/>
          </a:xfrm>
          <a:prstGeom prst="rect">
            <a:avLst/>
          </a:prstGeom>
          <a:noFill/>
        </p:spPr>
        <p:txBody>
          <a:bodyPr wrap="square">
            <a:spAutoFit/>
          </a:bodyPr>
          <a:lstStyle/>
          <a:p>
            <a:r>
              <a:rPr lang="en-US" dirty="0"/>
              <a:t>Lee et al. (2012) 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4"/>
          <a:stretch>
            <a:fillRect/>
          </a:stretch>
        </p:blipFill>
        <p:spPr>
          <a:xfrm>
            <a:off x="6787238" y="2380033"/>
            <a:ext cx="4800600" cy="3657600"/>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7847138" y="6046258"/>
            <a:ext cx="6848762" cy="369332"/>
          </a:xfrm>
          <a:prstGeom prst="rect">
            <a:avLst/>
          </a:prstGeom>
          <a:noFill/>
        </p:spPr>
        <p:txBody>
          <a:bodyPr wrap="square">
            <a:spAutoFit/>
          </a:bodyPr>
          <a:lstStyle/>
          <a:p>
            <a:r>
              <a:rPr lang="en-US" dirty="0"/>
              <a:t>Penaranda et al. (2012) PNAS</a:t>
            </a:r>
          </a:p>
        </p:txBody>
      </p:sp>
    </p:spTree>
    <p:extLst>
      <p:ext uri="{BB962C8B-B14F-4D97-AF65-F5344CB8AC3E}">
        <p14:creationId xmlns:p14="http://schemas.microsoft.com/office/powerpoint/2010/main" val="1313715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188C7-88A4-309D-29A9-ADF4094AAFD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59533D-B12D-3FBC-B343-1D6A11647FE8}"/>
              </a:ext>
            </a:extLst>
          </p:cNvPr>
          <p:cNvPicPr>
            <a:picLocks noChangeAspect="1"/>
          </p:cNvPicPr>
          <p:nvPr/>
        </p:nvPicPr>
        <p:blipFill>
          <a:blip r:embed="rId3"/>
          <a:stretch>
            <a:fillRect/>
          </a:stretch>
        </p:blipFill>
        <p:spPr>
          <a:xfrm>
            <a:off x="3723386" y="1632098"/>
            <a:ext cx="3945108" cy="4632177"/>
          </a:xfrm>
          <a:prstGeom prst="rect">
            <a:avLst/>
          </a:prstGeom>
        </p:spPr>
      </p:pic>
      <p:sp>
        <p:nvSpPr>
          <p:cNvPr id="2" name="Title 1">
            <a:extLst>
              <a:ext uri="{FF2B5EF4-FFF2-40B4-BE49-F238E27FC236}">
                <a16:creationId xmlns:a16="http://schemas.microsoft.com/office/drawing/2014/main" id="{7EA0B274-4B92-7C83-AD45-565383E82004}"/>
              </a:ext>
            </a:extLst>
          </p:cNvPr>
          <p:cNvSpPr>
            <a:spLocks noGrp="1"/>
          </p:cNvSpPr>
          <p:nvPr>
            <p:ph type="title"/>
          </p:nvPr>
        </p:nvSpPr>
        <p:spPr>
          <a:xfrm>
            <a:off x="838199" y="593725"/>
            <a:ext cx="10669860" cy="1325563"/>
          </a:xfrm>
        </p:spPr>
        <p:txBody>
          <a:bodyPr>
            <a:normAutofit/>
          </a:bodyPr>
          <a:lstStyle/>
          <a:p>
            <a:r>
              <a:rPr lang="en-US" dirty="0"/>
              <a:t>CD127 levels in CD8 TEMRAs predict response to teplizumab</a:t>
            </a:r>
          </a:p>
        </p:txBody>
      </p:sp>
      <p:sp>
        <p:nvSpPr>
          <p:cNvPr id="7" name="TextBox 6">
            <a:extLst>
              <a:ext uri="{FF2B5EF4-FFF2-40B4-BE49-F238E27FC236}">
                <a16:creationId xmlns:a16="http://schemas.microsoft.com/office/drawing/2014/main" id="{F7BD94AC-0840-5F6F-B434-4E82C77D011B}"/>
              </a:ext>
            </a:extLst>
          </p:cNvPr>
          <p:cNvSpPr txBox="1"/>
          <p:nvPr/>
        </p:nvSpPr>
        <p:spPr>
          <a:xfrm>
            <a:off x="3882834" y="6201623"/>
            <a:ext cx="6096000" cy="369332"/>
          </a:xfrm>
          <a:prstGeom prst="rect">
            <a:avLst/>
          </a:prstGeom>
          <a:noFill/>
        </p:spPr>
        <p:txBody>
          <a:bodyPr wrap="square">
            <a:spAutoFit/>
          </a:bodyPr>
          <a:lstStyle/>
          <a:p>
            <a:r>
              <a:rPr lang="en-US" dirty="0" err="1"/>
              <a:t>Lledó</a:t>
            </a:r>
            <a:r>
              <a:rPr lang="en-US" dirty="0"/>
              <a:t>-Delgado et al. (2024). J Clin Invest</a:t>
            </a:r>
          </a:p>
        </p:txBody>
      </p:sp>
    </p:spTree>
    <p:extLst>
      <p:ext uri="{BB962C8B-B14F-4D97-AF65-F5344CB8AC3E}">
        <p14:creationId xmlns:p14="http://schemas.microsoft.com/office/powerpoint/2010/main" val="358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B1A1-839A-955B-BFF4-58C400E266E5}"/>
            </a:ext>
          </a:extLst>
        </p:cNvPr>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68AF3348-9374-8B7B-8497-7785A463DD75}"/>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3" imgW="2780968" imgH="3180520" progId="Prism10.Document">
                  <p:embed/>
                </p:oleObj>
              </mc:Choice>
              <mc:Fallback>
                <p:oleObj name="Prism 10" r:id="rId3" imgW="2780968" imgH="3180520" progId="Prism10.Document">
                  <p:embed/>
                  <p:pic>
                    <p:nvPicPr>
                      <p:cNvPr id="15" name="Object 14">
                        <a:extLst>
                          <a:ext uri="{FF2B5EF4-FFF2-40B4-BE49-F238E27FC236}">
                            <a16:creationId xmlns:a16="http://schemas.microsoft.com/office/drawing/2014/main" id="{68AF3348-9374-8B7B-8497-7785A463DD75}"/>
                          </a:ext>
                        </a:extLst>
                      </p:cNvPr>
                      <p:cNvPicPr/>
                      <p:nvPr/>
                    </p:nvPicPr>
                    <p:blipFill>
                      <a:blip r:embed="rId4"/>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2DA5056-5C8A-9B7E-24D7-03A50D058B21}"/>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5" imgW="2780968" imgH="3189524" progId="Prism10.Document">
                  <p:embed/>
                </p:oleObj>
              </mc:Choice>
              <mc:Fallback>
                <p:oleObj name="Prism 10" r:id="rId5" imgW="2780968" imgH="3189524" progId="Prism10.Document">
                  <p:embed/>
                  <p:pic>
                    <p:nvPicPr>
                      <p:cNvPr id="16" name="Object 15">
                        <a:extLst>
                          <a:ext uri="{FF2B5EF4-FFF2-40B4-BE49-F238E27FC236}">
                            <a16:creationId xmlns:a16="http://schemas.microsoft.com/office/drawing/2014/main" id="{C2DA5056-5C8A-9B7E-24D7-03A50D058B21}"/>
                          </a:ext>
                        </a:extLst>
                      </p:cNvPr>
                      <p:cNvPicPr/>
                      <p:nvPr/>
                    </p:nvPicPr>
                    <p:blipFill>
                      <a:blip r:embed="rId6"/>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BAF49F20-0498-52D1-62BB-E55B8EE7837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B5A60C08-1A8E-10E5-318E-051F74354396}"/>
                </a:ext>
              </a:extLst>
            </p:cNvPr>
            <p:cNvPicPr>
              <a:picLocks noChangeAspect="1"/>
            </p:cNvPicPr>
            <p:nvPr/>
          </p:nvPicPr>
          <p:blipFill>
            <a:blip r:embed="rId7">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5DDCF94E-3441-4A44-0ACF-B943927B288E}"/>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807C51FD-4381-77FC-6824-7FA38442DBAB}"/>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CBD4A19B-AE0C-C041-DEED-296319C07B09}"/>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8CBC8A-DE3A-36BE-E56F-C4D452CA2594}"/>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212DF6A5-DD29-337F-1A5D-C9EAB2C91029}"/>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59BA63E9-EAC7-9B52-C76E-62534CE5D204}"/>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1DE871B8-E4ED-3371-A296-5058A3C5EF88}"/>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4AD1A534-145B-95AB-2AEF-2A859356E770}"/>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34C8DB09-8BC9-6DD3-2757-9D103644886A}"/>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1077C-BE4C-1E95-4659-7B2152B413D5}"/>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6902E377-5A84-A3DE-C856-D69867B5CE89}"/>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33C47133-441F-2264-FFE4-46E686F336A6}"/>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097364B5-A2FA-67CC-DABE-96AC3228555E}"/>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8C16C89-B76D-99B9-0ACC-C7976280575C}"/>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5EF03F91-E24F-BEE1-3E58-8B9661F4E477}"/>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9A63EED5-BD13-1509-5E93-C71E4CE8A5F6}"/>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C0E10AF1-DB1F-5C40-CF52-5B237746528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A8827D3D-284F-DB63-9F45-8F779B49A897}"/>
              </a:ext>
            </a:extLst>
          </p:cNvPr>
          <p:cNvSpPr>
            <a:spLocks noGrp="1"/>
          </p:cNvSpPr>
          <p:nvPr>
            <p:ph type="title"/>
          </p:nvPr>
        </p:nvSpPr>
        <p:spPr>
          <a:xfrm>
            <a:off x="838200" y="365125"/>
            <a:ext cx="10515600" cy="985803"/>
          </a:xfrm>
        </p:spPr>
        <p:txBody>
          <a:bodyPr>
            <a:normAutofit/>
          </a:bodyPr>
          <a:lstStyle/>
          <a:p>
            <a:r>
              <a:rPr lang="en-US" sz="2800" dirty="0"/>
              <a:t>TN10 clustering analyses</a:t>
            </a:r>
          </a:p>
        </p:txBody>
      </p:sp>
      <p:graphicFrame>
        <p:nvGraphicFramePr>
          <p:cNvPr id="26" name="Object 25">
            <a:extLst>
              <a:ext uri="{FF2B5EF4-FFF2-40B4-BE49-F238E27FC236}">
                <a16:creationId xmlns:a16="http://schemas.microsoft.com/office/drawing/2014/main" id="{EBF6E9B6-1BAA-3A80-2376-E3DC4FEA4608}"/>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8" imgW="2780968" imgH="3153149" progId="Prism10.Document">
                  <p:embed/>
                </p:oleObj>
              </mc:Choice>
              <mc:Fallback>
                <p:oleObj name="Prism 10" r:id="rId8" imgW="2780968" imgH="3153149" progId="Prism10.Document">
                  <p:embed/>
                  <p:pic>
                    <p:nvPicPr>
                      <p:cNvPr id="26" name="Object 25">
                        <a:extLst>
                          <a:ext uri="{FF2B5EF4-FFF2-40B4-BE49-F238E27FC236}">
                            <a16:creationId xmlns:a16="http://schemas.microsoft.com/office/drawing/2014/main" id="{EBF6E9B6-1BAA-3A80-2376-E3DC4FEA4608}"/>
                          </a:ext>
                        </a:extLst>
                      </p:cNvPr>
                      <p:cNvPicPr/>
                      <p:nvPr/>
                    </p:nvPicPr>
                    <p:blipFill>
                      <a:blip r:embed="rId9"/>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B9289520-7A96-57C7-E13A-7B1FC5C10DE8}"/>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98603D91-39EB-33EF-F618-4E87108B2A67}"/>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330FE0D5-D1A9-A8FD-18B2-0819BD91455E}"/>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CB6C6AC9-066E-B196-93DD-8AF7F035F984}"/>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B7ADA30A-161F-DFD5-E540-9B540E9943C8}"/>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82396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Introduction</a:t>
            </a:r>
          </a:p>
          <a:p>
            <a:pPr marL="971550" lvl="1" indent="-514350">
              <a:buFont typeface="+mj-lt"/>
              <a:buAutoNum type="alphaLcParenR"/>
            </a:pPr>
            <a:r>
              <a:rPr lang="en-US" dirty="0"/>
              <a:t>T cell exhaustion</a:t>
            </a:r>
          </a:p>
          <a:p>
            <a:pPr marL="971550" lvl="1" indent="-514350">
              <a:buFont typeface="+mj-lt"/>
              <a:buAutoNum type="alphaLcParenR"/>
            </a:pPr>
            <a:r>
              <a:rPr lang="en-US" dirty="0"/>
              <a:t>motivating data from previous work (T1DAL &amp; TN10)</a:t>
            </a:r>
          </a:p>
          <a:p>
            <a:pPr marL="514350" indent="-514350">
              <a:buFont typeface="+mj-lt"/>
              <a:buAutoNum type="arabicPeriod"/>
            </a:pPr>
            <a:r>
              <a:rPr lang="en-US" dirty="0"/>
              <a:t>Data</a:t>
            </a:r>
          </a:p>
          <a:p>
            <a:pPr marL="971550" lvl="1" indent="-514350">
              <a:buFont typeface="+mj-lt"/>
              <a:buAutoNum type="alphaLcParenR"/>
            </a:pPr>
            <a:r>
              <a:rPr lang="en-US" dirty="0"/>
              <a:t>epigenetic differences between different non-naïve CD8 populations in </a:t>
            </a:r>
            <a:r>
              <a:rPr lang="en-US" dirty="0" err="1"/>
              <a:t>AbATE</a:t>
            </a:r>
            <a:endParaRPr lang="en-US" dirty="0"/>
          </a:p>
          <a:p>
            <a:pPr marL="971550" lvl="1" indent="-514350">
              <a:buFont typeface="+mj-lt"/>
              <a:buAutoNum type="alphaLcParenR"/>
            </a:pPr>
            <a:r>
              <a:rPr lang="en-US" dirty="0"/>
              <a:t>complementary transcriptomic evidence from TN10</a:t>
            </a:r>
          </a:p>
          <a:p>
            <a:pPr marL="971550" lvl="1" indent="-514350">
              <a:buFont typeface="+mj-lt"/>
              <a:buAutoNum type="alphaLcParenR"/>
            </a:pPr>
            <a:r>
              <a:rPr lang="en-US" dirty="0"/>
              <a:t>using MT SNV counts in </a:t>
            </a:r>
            <a:r>
              <a:rPr lang="en-US" dirty="0" err="1"/>
              <a:t>AbATE</a:t>
            </a:r>
            <a:r>
              <a:rPr lang="en-US" dirty="0"/>
              <a:t> to inform directionality in hypothesized differentiation models</a:t>
            </a:r>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106790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sequencing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4911216" cy="369332"/>
          </a:xfrm>
          <a:prstGeom prst="rect">
            <a:avLst/>
          </a:prstGeom>
          <a:noFill/>
        </p:spPr>
        <p:txBody>
          <a:bodyPr wrap="none" rtlCol="0">
            <a:spAutoFit/>
          </a:bodyPr>
          <a:lstStyle/>
          <a:p>
            <a:r>
              <a:rPr lang="en-US" dirty="0"/>
              <a:t>Flow cell ID: AA_ (original) and 22_ (resequencing)</a:t>
            </a:r>
          </a:p>
        </p:txBody>
      </p:sp>
    </p:spTree>
    <p:extLst>
      <p:ext uri="{BB962C8B-B14F-4D97-AF65-F5344CB8AC3E}">
        <p14:creationId xmlns:p14="http://schemas.microsoft.com/office/powerpoint/2010/main" val="238175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0309-1614-2DE3-F3D3-6601AE412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C5407-3B22-775F-7A5D-2FAE63E0569E}"/>
              </a:ext>
            </a:extLst>
          </p:cNvPr>
          <p:cNvSpPr>
            <a:spLocks noGrp="1"/>
          </p:cNvSpPr>
          <p:nvPr>
            <p:ph type="title"/>
          </p:nvPr>
        </p:nvSpPr>
        <p:spPr>
          <a:xfrm>
            <a:off x="838200" y="593725"/>
            <a:ext cx="9878122" cy="1325563"/>
          </a:xfrm>
        </p:spPr>
        <p:txBody>
          <a:bodyPr>
            <a:noAutofit/>
          </a:bodyPr>
          <a:lstStyle/>
          <a:p>
            <a:r>
              <a:rPr lang="en-US" dirty="0"/>
              <a:t>Epigenetic profiles of non-naïve CD8s from responders and non-responders to teplizumab are not clearly distinct</a:t>
            </a:r>
          </a:p>
        </p:txBody>
      </p:sp>
      <p:pic>
        <p:nvPicPr>
          <p:cNvPr id="3" name="Picture 2">
            <a:extLst>
              <a:ext uri="{FF2B5EF4-FFF2-40B4-BE49-F238E27FC236}">
                <a16:creationId xmlns:a16="http://schemas.microsoft.com/office/drawing/2014/main" id="{239D8706-3717-85E0-7B68-40085951B5A0}"/>
              </a:ext>
            </a:extLst>
          </p:cNvPr>
          <p:cNvPicPr>
            <a:picLocks noChangeAspect="1"/>
          </p:cNvPicPr>
          <p:nvPr/>
        </p:nvPicPr>
        <p:blipFill>
          <a:blip r:embed="rId3"/>
          <a:stretch>
            <a:fillRect/>
          </a:stretch>
        </p:blipFill>
        <p:spPr>
          <a:xfrm>
            <a:off x="942632" y="2134656"/>
            <a:ext cx="3924008" cy="4723343"/>
          </a:xfrm>
          <a:prstGeom prst="rect">
            <a:avLst/>
          </a:prstGeom>
        </p:spPr>
      </p:pic>
      <p:pic>
        <p:nvPicPr>
          <p:cNvPr id="4" name="Picture 3">
            <a:extLst>
              <a:ext uri="{FF2B5EF4-FFF2-40B4-BE49-F238E27FC236}">
                <a16:creationId xmlns:a16="http://schemas.microsoft.com/office/drawing/2014/main" id="{1CA1526E-0C4B-60B6-EAAF-2C46E8630264}"/>
              </a:ext>
            </a:extLst>
          </p:cNvPr>
          <p:cNvPicPr>
            <a:picLocks noChangeAspect="1"/>
          </p:cNvPicPr>
          <p:nvPr/>
        </p:nvPicPr>
        <p:blipFill>
          <a:blip r:embed="rId4"/>
          <a:stretch>
            <a:fillRect/>
          </a:stretch>
        </p:blipFill>
        <p:spPr>
          <a:xfrm>
            <a:off x="5567680" y="2296427"/>
            <a:ext cx="5283200" cy="3784600"/>
          </a:xfrm>
          <a:prstGeom prst="rect">
            <a:avLst/>
          </a:prstGeom>
        </p:spPr>
      </p:pic>
    </p:spTree>
    <p:extLst>
      <p:ext uri="{BB962C8B-B14F-4D97-AF65-F5344CB8AC3E}">
        <p14:creationId xmlns:p14="http://schemas.microsoft.com/office/powerpoint/2010/main" val="1193286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075409" cy="1325563"/>
          </a:xfrm>
        </p:spPr>
        <p:txBody>
          <a:bodyPr>
            <a:noAutofit/>
          </a:bodyPr>
          <a:lstStyle/>
          <a:p>
            <a:r>
              <a:rPr lang="en-US" sz="2800" dirty="0"/>
              <a:t>Obtain some DARs between R and NR looking across all cell sorts</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1246495"/>
          </a:xfrm>
          <a:prstGeom prst="rect">
            <a:avLst/>
          </a:prstGeom>
          <a:noFill/>
        </p:spPr>
        <p:txBody>
          <a:bodyPr wrap="square">
            <a:spAutoFit/>
          </a:bodyPr>
          <a:lstStyle/>
          <a:p>
            <a:pPr marL="342900" indent="-342900">
              <a:buFont typeface="Arial" panose="020B0604020202020204" pitchFamily="34" charset="0"/>
              <a:buChar char="•"/>
            </a:pPr>
            <a:r>
              <a:rPr lang="en-US" sz="1500" dirty="0"/>
              <a:t>potentially interesting hits</a:t>
            </a:r>
          </a:p>
          <a:p>
            <a:pPr marL="800100" lvl="1" indent="-342900">
              <a:buFont typeface="Courier New" panose="02070309020205020404" pitchFamily="49" charset="0"/>
              <a:buChar char="o"/>
            </a:pPr>
            <a:r>
              <a:rPr lang="en-US" sz="1500" dirty="0"/>
              <a:t>DPYSL4 associated with T1D progression</a:t>
            </a:r>
          </a:p>
          <a:p>
            <a:pPr marL="800100" lvl="1" indent="-342900">
              <a:buFont typeface="Courier New" panose="02070309020205020404" pitchFamily="49" charset="0"/>
              <a:buChar char="o"/>
            </a:pPr>
            <a:r>
              <a:rPr lang="en-US" sz="1500" dirty="0"/>
              <a:t>BTBD16 nearby the </a:t>
            </a:r>
            <a:r>
              <a:rPr lang="en-US" sz="1500" dirty="0">
                <a:solidFill>
                  <a:srgbClr val="111111"/>
                </a:solidFill>
                <a:effectLst/>
              </a:rPr>
              <a:t>10q26.13 </a:t>
            </a:r>
            <a:r>
              <a:rPr lang="en-US" sz="1500" dirty="0"/>
              <a:t>T1D susceptibility locus</a:t>
            </a:r>
            <a:endParaRPr lang="en-US" sz="1500" u="sng" dirty="0"/>
          </a:p>
        </p:txBody>
      </p:sp>
      <p:pic>
        <p:nvPicPr>
          <p:cNvPr id="5" name="Picture 4">
            <a:extLst>
              <a:ext uri="{FF2B5EF4-FFF2-40B4-BE49-F238E27FC236}">
                <a16:creationId xmlns:a16="http://schemas.microsoft.com/office/drawing/2014/main" id="{04DD71F2-1F9B-EDDE-8AAF-D046C8F2878C}"/>
              </a:ext>
            </a:extLst>
          </p:cNvPr>
          <p:cNvPicPr>
            <a:picLocks noChangeAspect="1"/>
          </p:cNvPicPr>
          <p:nvPr/>
        </p:nvPicPr>
        <p:blipFill>
          <a:blip r:embed="rId3"/>
          <a:stretch>
            <a:fillRect/>
          </a:stretch>
        </p:blipFill>
        <p:spPr>
          <a:xfrm>
            <a:off x="5161733" y="0"/>
            <a:ext cx="6851080" cy="6858000"/>
          </a:xfrm>
          <a:prstGeom prst="rect">
            <a:avLst/>
          </a:prstGeom>
        </p:spPr>
      </p:pic>
    </p:spTree>
    <p:extLst>
      <p:ext uri="{BB962C8B-B14F-4D97-AF65-F5344CB8AC3E}">
        <p14:creationId xmlns:p14="http://schemas.microsoft.com/office/powerpoint/2010/main" val="800220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6761-A707-8ACE-B668-3184ECA9F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EFEE-2852-73CA-2CDD-E514524C854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4" name="Picture 3">
            <a:extLst>
              <a:ext uri="{FF2B5EF4-FFF2-40B4-BE49-F238E27FC236}">
                <a16:creationId xmlns:a16="http://schemas.microsoft.com/office/drawing/2014/main" id="{F7897CE8-AD23-7B0F-C186-0620ABE4664F}"/>
              </a:ext>
            </a:extLst>
          </p:cNvPr>
          <p:cNvPicPr>
            <a:picLocks noChangeAspect="1"/>
          </p:cNvPicPr>
          <p:nvPr/>
        </p:nvPicPr>
        <p:blipFill>
          <a:blip r:embed="rId3"/>
          <a:stretch>
            <a:fillRect/>
          </a:stretch>
        </p:blipFill>
        <p:spPr>
          <a:xfrm>
            <a:off x="3498126" y="1722615"/>
            <a:ext cx="5195747" cy="5135385"/>
          </a:xfrm>
          <a:prstGeom prst="rect">
            <a:avLst/>
          </a:prstGeom>
        </p:spPr>
      </p:pic>
    </p:spTree>
    <p:extLst>
      <p:ext uri="{BB962C8B-B14F-4D97-AF65-F5344CB8AC3E}">
        <p14:creationId xmlns:p14="http://schemas.microsoft.com/office/powerpoint/2010/main" val="1427225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BD506-1EDF-D705-6DA8-76493F76F64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292409D-F7AA-9AAA-133D-0867B3D7D179}"/>
              </a:ext>
            </a:extLst>
          </p:cNvPr>
          <p:cNvSpPr>
            <a:spLocks noGrp="1"/>
          </p:cNvSpPr>
          <p:nvPr>
            <p:ph type="title"/>
          </p:nvPr>
        </p:nvSpPr>
        <p:spPr/>
        <p:txBody>
          <a:bodyPr>
            <a:normAutofit/>
          </a:bodyPr>
          <a:lstStyle/>
          <a:p>
            <a:r>
              <a:rPr lang="en-US" dirty="0"/>
              <a:t>Mean gene set views of T</a:t>
            </a:r>
            <a:r>
              <a:rPr lang="en-US" baseline="-25000" dirty="0"/>
              <a:t>ex</a:t>
            </a:r>
            <a:r>
              <a:rPr lang="en-US" dirty="0"/>
              <a:t>, cytotoxicity genes</a:t>
            </a:r>
          </a:p>
        </p:txBody>
      </p:sp>
      <p:pic>
        <p:nvPicPr>
          <p:cNvPr id="3" name="Picture 2">
            <a:extLst>
              <a:ext uri="{FF2B5EF4-FFF2-40B4-BE49-F238E27FC236}">
                <a16:creationId xmlns:a16="http://schemas.microsoft.com/office/drawing/2014/main" id="{8B4A0F10-B0F0-3380-7D4D-69F3C5B2FFCD}"/>
              </a:ext>
            </a:extLst>
          </p:cNvPr>
          <p:cNvPicPr>
            <a:picLocks noChangeAspect="1"/>
          </p:cNvPicPr>
          <p:nvPr/>
        </p:nvPicPr>
        <p:blipFill>
          <a:blip r:embed="rId3"/>
          <a:stretch>
            <a:fillRect/>
          </a:stretch>
        </p:blipFill>
        <p:spPr>
          <a:xfrm>
            <a:off x="339400" y="2055771"/>
            <a:ext cx="11588440" cy="3808733"/>
          </a:xfrm>
          <a:prstGeom prst="rect">
            <a:avLst/>
          </a:prstGeom>
        </p:spPr>
      </p:pic>
    </p:spTree>
    <p:extLst>
      <p:ext uri="{BB962C8B-B14F-4D97-AF65-F5344CB8AC3E}">
        <p14:creationId xmlns:p14="http://schemas.microsoft.com/office/powerpoint/2010/main" val="205603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BF59-ED35-8A4F-A008-238BA66FF93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60A2E4F-5A7D-D874-CDBA-F22AC7E65540}"/>
              </a:ext>
            </a:extLst>
          </p:cNvPr>
          <p:cNvSpPr>
            <a:spLocks noGrp="1"/>
          </p:cNvSpPr>
          <p:nvPr>
            <p:ph type="title"/>
          </p:nvPr>
        </p:nvSpPr>
        <p:spPr/>
        <p:txBody>
          <a:bodyPr>
            <a:normAutofit/>
          </a:bodyPr>
          <a:lstStyle/>
          <a:p>
            <a:r>
              <a:rPr lang="en-US" dirty="0"/>
              <a:t>Peaks more accessible in CD127</a:t>
            </a:r>
            <a:r>
              <a:rPr lang="en-US" baseline="30000" dirty="0"/>
              <a:t>+</a:t>
            </a:r>
            <a:r>
              <a:rPr lang="en-US" dirty="0"/>
              <a:t>s than DNs are enriched for JAK/STAT gene set</a:t>
            </a:r>
          </a:p>
        </p:txBody>
      </p:sp>
      <p:pic>
        <p:nvPicPr>
          <p:cNvPr id="6" name="Picture 5">
            <a:extLst>
              <a:ext uri="{FF2B5EF4-FFF2-40B4-BE49-F238E27FC236}">
                <a16:creationId xmlns:a16="http://schemas.microsoft.com/office/drawing/2014/main" id="{0911B86B-944A-89FF-2B60-BD6D9CADA7C3}"/>
              </a:ext>
            </a:extLst>
          </p:cNvPr>
          <p:cNvPicPr>
            <a:picLocks noChangeAspect="1"/>
          </p:cNvPicPr>
          <p:nvPr/>
        </p:nvPicPr>
        <p:blipFill>
          <a:blip r:embed="rId3"/>
          <a:stretch>
            <a:fillRect/>
          </a:stretch>
        </p:blipFill>
        <p:spPr>
          <a:xfrm>
            <a:off x="2854298" y="1548988"/>
            <a:ext cx="5298264" cy="5309012"/>
          </a:xfrm>
          <a:prstGeom prst="rect">
            <a:avLst/>
          </a:prstGeom>
        </p:spPr>
      </p:pic>
    </p:spTree>
    <p:extLst>
      <p:ext uri="{BB962C8B-B14F-4D97-AF65-F5344CB8AC3E}">
        <p14:creationId xmlns:p14="http://schemas.microsoft.com/office/powerpoint/2010/main" val="54425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normAutofit/>
          </a:bodyPr>
          <a:lstStyle/>
          <a:p>
            <a:r>
              <a:rPr lang="en-US" dirty="0"/>
              <a:t>Peaks more accessible in both CD127</a:t>
            </a:r>
            <a:r>
              <a:rPr lang="en-US" baseline="30000" dirty="0"/>
              <a:t>+</a:t>
            </a:r>
            <a:r>
              <a:rPr lang="en-US" dirty="0"/>
              <a:t> sorts vs. DN perhaps enriched for JAK/STAT gene set</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5FBC2-0F63-F32C-E383-EA36B65F21D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4B664F09-2B00-A995-85DE-928AEB370586}"/>
              </a:ext>
            </a:extLst>
          </p:cNvPr>
          <p:cNvSpPr>
            <a:spLocks noGrp="1"/>
          </p:cNvSpPr>
          <p:nvPr>
            <p:ph type="title"/>
          </p:nvPr>
        </p:nvSpPr>
        <p:spPr/>
        <p:txBody>
          <a:bodyPr>
            <a:normAutofit/>
          </a:bodyPr>
          <a:lstStyle/>
          <a:p>
            <a:r>
              <a:rPr lang="en-US" dirty="0"/>
              <a:t>However, looking at mean accessibility of all peaks near JAK/STAT genes, no longer observe (weak) CD127</a:t>
            </a:r>
            <a:r>
              <a:rPr lang="en-US" baseline="30000" dirty="0"/>
              <a:t>+</a:t>
            </a:r>
            <a:r>
              <a:rPr lang="en-US" dirty="0"/>
              <a:t> effect</a:t>
            </a:r>
          </a:p>
        </p:txBody>
      </p:sp>
      <p:pic>
        <p:nvPicPr>
          <p:cNvPr id="3" name="Picture 2">
            <a:extLst>
              <a:ext uri="{FF2B5EF4-FFF2-40B4-BE49-F238E27FC236}">
                <a16:creationId xmlns:a16="http://schemas.microsoft.com/office/drawing/2014/main" id="{A92397CE-47CB-2FAA-FDF0-8CBF2CDD7701}"/>
              </a:ext>
            </a:extLst>
          </p:cNvPr>
          <p:cNvPicPr>
            <a:picLocks noChangeAspect="1"/>
          </p:cNvPicPr>
          <p:nvPr/>
        </p:nvPicPr>
        <p:blipFill>
          <a:blip r:embed="rId3"/>
          <a:stretch>
            <a:fillRect/>
          </a:stretch>
        </p:blipFill>
        <p:spPr>
          <a:xfrm>
            <a:off x="2957803" y="1548989"/>
            <a:ext cx="5674935" cy="5309011"/>
          </a:xfrm>
          <a:prstGeom prst="rect">
            <a:avLst/>
          </a:prstGeom>
        </p:spPr>
      </p:pic>
    </p:spTree>
    <p:extLst>
      <p:ext uri="{BB962C8B-B14F-4D97-AF65-F5344CB8AC3E}">
        <p14:creationId xmlns:p14="http://schemas.microsoft.com/office/powerpoint/2010/main" val="646850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416320"/>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CXCR5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3193461" y="1771211"/>
            <a:ext cx="5279979" cy="4797597"/>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3427141" y="6488668"/>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spTree>
    <p:extLst>
      <p:ext uri="{BB962C8B-B14F-4D97-AF65-F5344CB8AC3E}">
        <p14:creationId xmlns:p14="http://schemas.microsoft.com/office/powerpoint/2010/main" val="23903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Peaks more accessible in DP CD127</a:t>
            </a:r>
            <a:r>
              <a:rPr lang="en-US" baseline="30000" dirty="0"/>
              <a:t>+ </a:t>
            </a:r>
            <a:r>
              <a:rPr lang="en-US" dirty="0"/>
              <a:t>than both DP CD127</a:t>
            </a:r>
            <a:r>
              <a:rPr lang="en-US" baseline="30000" dirty="0"/>
              <a:t>- </a:t>
            </a:r>
            <a:r>
              <a:rPr lang="en-US" dirty="0"/>
              <a:t>sorts enriched for purine metabolism gene set</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fontScale="90000"/>
          </a:bodyPr>
          <a:lstStyle/>
          <a:p>
            <a:r>
              <a:rPr lang="en-US" dirty="0"/>
              <a:t>Peaks more accessible in CD127</a:t>
            </a:r>
            <a:r>
              <a:rPr lang="en-US" baseline="30000" dirty="0"/>
              <a:t>+</a:t>
            </a:r>
            <a:r>
              <a:rPr lang="en-US" dirty="0"/>
              <a:t> vs. CD127</a:t>
            </a:r>
            <a:r>
              <a:rPr lang="en-US" baseline="30000" dirty="0"/>
              <a:t>-</a:t>
            </a:r>
            <a:r>
              <a:rPr lang="en-US" dirty="0"/>
              <a:t> also enriched for purine gene set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Enrichment of TF motifs in differentially accessible regions between DP CD127</a:t>
            </a:r>
            <a:r>
              <a:rPr lang="en-US" baseline="30000" dirty="0"/>
              <a:t>+/-</a:t>
            </a:r>
            <a:r>
              <a:rPr lang="en-US" dirty="0"/>
              <a:t> ~consistent with differentiation model</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4" name="Picture 3">
            <a:extLst>
              <a:ext uri="{FF2B5EF4-FFF2-40B4-BE49-F238E27FC236}">
                <a16:creationId xmlns:a16="http://schemas.microsoft.com/office/drawing/2014/main" id="{F934F55B-A392-5BC2-05E7-79C784F0AF9F}"/>
              </a:ext>
            </a:extLst>
          </p:cNvPr>
          <p:cNvPicPr>
            <a:picLocks noChangeAspect="1"/>
          </p:cNvPicPr>
          <p:nvPr/>
        </p:nvPicPr>
        <p:blipFill>
          <a:blip r:embed="rId3"/>
          <a:stretch>
            <a:fillRect/>
          </a:stretch>
        </p:blipFill>
        <p:spPr>
          <a:xfrm>
            <a:off x="4105470" y="1757320"/>
            <a:ext cx="7772400" cy="4897521"/>
          </a:xfrm>
          <a:prstGeom prst="rect">
            <a:avLst/>
          </a:prstGeom>
        </p:spPr>
      </p:pic>
    </p:spTree>
    <p:extLst>
      <p:ext uri="{BB962C8B-B14F-4D97-AF65-F5344CB8AC3E}">
        <p14:creationId xmlns:p14="http://schemas.microsoft.com/office/powerpoint/2010/main" val="3680777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C8223-5E9C-33E2-4F71-DB1B714088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752494C-36AF-1A18-0C69-7F8C3EC8495C}"/>
              </a:ext>
            </a:extLst>
          </p:cNvPr>
          <p:cNvSpPr>
            <a:spLocks noGrp="1"/>
          </p:cNvSpPr>
          <p:nvPr>
            <p:ph type="title"/>
          </p:nvPr>
        </p:nvSpPr>
        <p:spPr/>
        <p:txBody>
          <a:bodyPr>
            <a:normAutofit/>
          </a:bodyPr>
          <a:lstStyle/>
          <a:p>
            <a:r>
              <a:rPr lang="en-US" dirty="0"/>
              <a:t>ROR TF motifs enriched in peaks more accessible in non-exhausted CD127</a:t>
            </a:r>
            <a:r>
              <a:rPr lang="en-US" baseline="30000" dirty="0"/>
              <a:t>+</a:t>
            </a:r>
            <a:r>
              <a:rPr lang="en-US" dirty="0"/>
              <a:t> than DP CD127</a:t>
            </a:r>
            <a:r>
              <a:rPr lang="en-US" baseline="30000" dirty="0"/>
              <a:t>+</a:t>
            </a:r>
          </a:p>
        </p:txBody>
      </p:sp>
      <p:pic>
        <p:nvPicPr>
          <p:cNvPr id="2" name="Picture 1">
            <a:extLst>
              <a:ext uri="{FF2B5EF4-FFF2-40B4-BE49-F238E27FC236}">
                <a16:creationId xmlns:a16="http://schemas.microsoft.com/office/drawing/2014/main" id="{B03FE6C7-3BCA-CB5B-EDEB-43E5BC74C7B2}"/>
              </a:ext>
            </a:extLst>
          </p:cNvPr>
          <p:cNvPicPr>
            <a:picLocks noChangeAspect="1"/>
          </p:cNvPicPr>
          <p:nvPr/>
        </p:nvPicPr>
        <p:blipFill>
          <a:blip r:embed="rId3"/>
          <a:stretch>
            <a:fillRect/>
          </a:stretch>
        </p:blipFill>
        <p:spPr>
          <a:xfrm>
            <a:off x="2059088" y="1690688"/>
            <a:ext cx="7603072" cy="4867752"/>
          </a:xfrm>
          <a:prstGeom prst="rect">
            <a:avLst/>
          </a:prstGeom>
        </p:spPr>
      </p:pic>
    </p:spTree>
    <p:extLst>
      <p:ext uri="{BB962C8B-B14F-4D97-AF65-F5344CB8AC3E}">
        <p14:creationId xmlns:p14="http://schemas.microsoft.com/office/powerpoint/2010/main" val="2016584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399F0-D58B-610D-655B-D78C40F6AA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D3AAEE5-1DA1-FA3A-6E50-CF2BDD5DB3E2}"/>
              </a:ext>
            </a:extLst>
          </p:cNvPr>
          <p:cNvSpPr>
            <a:spLocks noGrp="1"/>
          </p:cNvSpPr>
          <p:nvPr>
            <p:ph type="title"/>
          </p:nvPr>
        </p:nvSpPr>
        <p:spPr/>
        <p:txBody>
          <a:bodyPr>
            <a:normAutofit/>
          </a:bodyPr>
          <a:lstStyle/>
          <a:p>
            <a:r>
              <a:rPr lang="en-US" dirty="0"/>
              <a:t>CTCF(L) TF motif enriched in peaks more accessible in DN vs. CD127</a:t>
            </a:r>
            <a:r>
              <a:rPr lang="en-US" baseline="30000" dirty="0"/>
              <a:t>+</a:t>
            </a:r>
          </a:p>
        </p:txBody>
      </p:sp>
      <p:pic>
        <p:nvPicPr>
          <p:cNvPr id="3" name="Picture 2">
            <a:extLst>
              <a:ext uri="{FF2B5EF4-FFF2-40B4-BE49-F238E27FC236}">
                <a16:creationId xmlns:a16="http://schemas.microsoft.com/office/drawing/2014/main" id="{F1E5DB2F-17B5-C824-FD7D-7E28C2B06B60}"/>
              </a:ext>
            </a:extLst>
          </p:cNvPr>
          <p:cNvPicPr>
            <a:picLocks noChangeAspect="1"/>
          </p:cNvPicPr>
          <p:nvPr/>
        </p:nvPicPr>
        <p:blipFill>
          <a:blip r:embed="rId3"/>
          <a:stretch>
            <a:fillRect/>
          </a:stretch>
        </p:blipFill>
        <p:spPr>
          <a:xfrm>
            <a:off x="6208333" y="1597137"/>
            <a:ext cx="5977998" cy="3750067"/>
          </a:xfrm>
          <a:prstGeom prst="rect">
            <a:avLst/>
          </a:prstGeom>
        </p:spPr>
      </p:pic>
      <p:pic>
        <p:nvPicPr>
          <p:cNvPr id="4" name="Picture 3">
            <a:extLst>
              <a:ext uri="{FF2B5EF4-FFF2-40B4-BE49-F238E27FC236}">
                <a16:creationId xmlns:a16="http://schemas.microsoft.com/office/drawing/2014/main" id="{EB92BCFD-D65F-47AA-C26F-C69E7EE7C330}"/>
              </a:ext>
            </a:extLst>
          </p:cNvPr>
          <p:cNvPicPr>
            <a:picLocks noChangeAspect="1"/>
          </p:cNvPicPr>
          <p:nvPr/>
        </p:nvPicPr>
        <p:blipFill>
          <a:blip r:embed="rId4"/>
          <a:stretch>
            <a:fillRect/>
          </a:stretch>
        </p:blipFill>
        <p:spPr>
          <a:xfrm>
            <a:off x="0" y="1597138"/>
            <a:ext cx="6096000" cy="3750066"/>
          </a:xfrm>
          <a:prstGeom prst="rect">
            <a:avLst/>
          </a:prstGeom>
        </p:spPr>
      </p:pic>
      <p:pic>
        <p:nvPicPr>
          <p:cNvPr id="7" name="Picture 6">
            <a:extLst>
              <a:ext uri="{FF2B5EF4-FFF2-40B4-BE49-F238E27FC236}">
                <a16:creationId xmlns:a16="http://schemas.microsoft.com/office/drawing/2014/main" id="{A59E5CCA-6ABF-EC62-8652-424E9DAEBD80}"/>
              </a:ext>
            </a:extLst>
          </p:cNvPr>
          <p:cNvPicPr>
            <a:picLocks noChangeAspect="1"/>
          </p:cNvPicPr>
          <p:nvPr/>
        </p:nvPicPr>
        <p:blipFill>
          <a:blip r:embed="rId5"/>
          <a:stretch>
            <a:fillRect/>
          </a:stretch>
        </p:blipFill>
        <p:spPr>
          <a:xfrm>
            <a:off x="116840" y="5588000"/>
            <a:ext cx="4533858" cy="1270000"/>
          </a:xfrm>
          <a:prstGeom prst="rect">
            <a:avLst/>
          </a:prstGeom>
        </p:spPr>
      </p:pic>
      <p:pic>
        <p:nvPicPr>
          <p:cNvPr id="8" name="Picture 7">
            <a:extLst>
              <a:ext uri="{FF2B5EF4-FFF2-40B4-BE49-F238E27FC236}">
                <a16:creationId xmlns:a16="http://schemas.microsoft.com/office/drawing/2014/main" id="{9FB8F427-1C39-4B5F-B1E9-78F4484CA7E6}"/>
              </a:ext>
            </a:extLst>
          </p:cNvPr>
          <p:cNvPicPr>
            <a:picLocks noChangeAspect="1"/>
          </p:cNvPicPr>
          <p:nvPr/>
        </p:nvPicPr>
        <p:blipFill>
          <a:blip r:embed="rId6"/>
          <a:stretch>
            <a:fillRect/>
          </a:stretch>
        </p:blipFill>
        <p:spPr>
          <a:xfrm>
            <a:off x="4650698" y="5344808"/>
            <a:ext cx="5585460" cy="1513192"/>
          </a:xfrm>
          <a:prstGeom prst="rect">
            <a:avLst/>
          </a:prstGeom>
        </p:spPr>
      </p:pic>
      <p:pic>
        <p:nvPicPr>
          <p:cNvPr id="10" name="Picture 9">
            <a:extLst>
              <a:ext uri="{FF2B5EF4-FFF2-40B4-BE49-F238E27FC236}">
                <a16:creationId xmlns:a16="http://schemas.microsoft.com/office/drawing/2014/main" id="{63E5697B-22E2-4E2C-8340-3A04C80AD8C1}"/>
              </a:ext>
            </a:extLst>
          </p:cNvPr>
          <p:cNvPicPr>
            <a:picLocks noChangeAspect="1"/>
          </p:cNvPicPr>
          <p:nvPr/>
        </p:nvPicPr>
        <p:blipFill>
          <a:blip r:embed="rId7"/>
          <a:stretch>
            <a:fillRect/>
          </a:stretch>
        </p:blipFill>
        <p:spPr>
          <a:xfrm>
            <a:off x="2515870" y="4049352"/>
            <a:ext cx="6083300" cy="1536700"/>
          </a:xfrm>
          <a:prstGeom prst="rect">
            <a:avLst/>
          </a:prstGeom>
        </p:spPr>
      </p:pic>
    </p:spTree>
    <p:extLst>
      <p:ext uri="{BB962C8B-B14F-4D97-AF65-F5344CB8AC3E}">
        <p14:creationId xmlns:p14="http://schemas.microsoft.com/office/powerpoint/2010/main" val="48301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5F74-863C-B4DD-49C7-6AD482CEB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86E29-382E-14D9-0716-32324BA64C75}"/>
              </a:ext>
            </a:extLst>
          </p:cNvPr>
          <p:cNvSpPr>
            <a:spLocks noGrp="1"/>
          </p:cNvSpPr>
          <p:nvPr>
            <p:ph type="title"/>
          </p:nvPr>
        </p:nvSpPr>
        <p:spPr>
          <a:xfrm>
            <a:off x="838200" y="593725"/>
            <a:ext cx="10515600" cy="1325563"/>
          </a:xfrm>
        </p:spPr>
        <p:txBody>
          <a:bodyPr>
            <a:normAutofit/>
          </a:bodyPr>
          <a:lstStyle/>
          <a:p>
            <a:r>
              <a:rPr lang="en-US" dirty="0"/>
              <a:t>Bimodal distribution of MT SNV frequencies</a:t>
            </a:r>
          </a:p>
        </p:txBody>
      </p:sp>
      <p:sp>
        <p:nvSpPr>
          <p:cNvPr id="4" name="TextBox 3">
            <a:extLst>
              <a:ext uri="{FF2B5EF4-FFF2-40B4-BE49-F238E27FC236}">
                <a16:creationId xmlns:a16="http://schemas.microsoft.com/office/drawing/2014/main" id="{614CE5AA-5C65-FAFF-24E6-1BE644D5C9C5}"/>
              </a:ext>
            </a:extLst>
          </p:cNvPr>
          <p:cNvSpPr txBox="1"/>
          <p:nvPr/>
        </p:nvSpPr>
        <p:spPr>
          <a:xfrm>
            <a:off x="4007798" y="3709565"/>
            <a:ext cx="184731" cy="369332"/>
          </a:xfrm>
          <a:prstGeom prst="rect">
            <a:avLst/>
          </a:prstGeom>
          <a:noFill/>
        </p:spPr>
        <p:txBody>
          <a:bodyPr wrap="none" rtlCol="0">
            <a:spAutoFit/>
          </a:bodyPr>
          <a:lstStyle/>
          <a:p>
            <a:endParaRPr lang="en-US" dirty="0">
              <a:solidFill>
                <a:srgbClr val="FF0000"/>
              </a:solidFill>
            </a:endParaRPr>
          </a:p>
        </p:txBody>
      </p:sp>
      <p:pic>
        <p:nvPicPr>
          <p:cNvPr id="3" name="Picture 2">
            <a:extLst>
              <a:ext uri="{FF2B5EF4-FFF2-40B4-BE49-F238E27FC236}">
                <a16:creationId xmlns:a16="http://schemas.microsoft.com/office/drawing/2014/main" id="{D32A01D0-763C-7E2D-4DE9-E4DE21FF6BFC}"/>
              </a:ext>
            </a:extLst>
          </p:cNvPr>
          <p:cNvPicPr>
            <a:picLocks noChangeAspect="1"/>
          </p:cNvPicPr>
          <p:nvPr/>
        </p:nvPicPr>
        <p:blipFill>
          <a:blip r:embed="rId3"/>
          <a:stretch>
            <a:fillRect/>
          </a:stretch>
        </p:blipFill>
        <p:spPr>
          <a:xfrm>
            <a:off x="1539240" y="1573349"/>
            <a:ext cx="8407400" cy="5284651"/>
          </a:xfrm>
          <a:prstGeom prst="rect">
            <a:avLst/>
          </a:prstGeom>
        </p:spPr>
      </p:pic>
    </p:spTree>
    <p:extLst>
      <p:ext uri="{BB962C8B-B14F-4D97-AF65-F5344CB8AC3E}">
        <p14:creationId xmlns:p14="http://schemas.microsoft.com/office/powerpoint/2010/main" val="128801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061C2-9DB7-E916-ED2C-2A400C279FE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46CAFC2-5F2E-AC91-A4F0-F789C38B9043}"/>
              </a:ext>
            </a:extLst>
          </p:cNvPr>
          <p:cNvPicPr>
            <a:picLocks noChangeAspect="1"/>
          </p:cNvPicPr>
          <p:nvPr/>
        </p:nvPicPr>
        <p:blipFill>
          <a:blip r:embed="rId3"/>
          <a:stretch>
            <a:fillRect/>
          </a:stretch>
        </p:blipFill>
        <p:spPr>
          <a:xfrm>
            <a:off x="1381996" y="5875859"/>
            <a:ext cx="3178812" cy="554444"/>
          </a:xfrm>
          <a:prstGeom prst="rect">
            <a:avLst/>
          </a:prstGeom>
        </p:spPr>
      </p:pic>
      <p:sp>
        <p:nvSpPr>
          <p:cNvPr id="2" name="Title 1">
            <a:extLst>
              <a:ext uri="{FF2B5EF4-FFF2-40B4-BE49-F238E27FC236}">
                <a16:creationId xmlns:a16="http://schemas.microsoft.com/office/drawing/2014/main" id="{21AA1D2D-8188-2C67-3E24-FF1FB4FF1BDD}"/>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(exhausted-like) non-naïve CD8 frequency positively associates with outcome in T1D</a:t>
            </a:r>
          </a:p>
        </p:txBody>
      </p:sp>
      <p:pic>
        <p:nvPicPr>
          <p:cNvPr id="4" name="Picture 3">
            <a:extLst>
              <a:ext uri="{FF2B5EF4-FFF2-40B4-BE49-F238E27FC236}">
                <a16:creationId xmlns:a16="http://schemas.microsoft.com/office/drawing/2014/main" id="{D30E30A3-59DB-A1FD-9D0C-FCF43E8191B1}"/>
              </a:ext>
            </a:extLst>
          </p:cNvPr>
          <p:cNvPicPr>
            <a:picLocks noChangeAspect="1"/>
          </p:cNvPicPr>
          <p:nvPr/>
        </p:nvPicPr>
        <p:blipFill>
          <a:blip r:embed="rId4"/>
          <a:stretch>
            <a:fillRect/>
          </a:stretch>
        </p:blipFill>
        <p:spPr>
          <a:xfrm>
            <a:off x="690880" y="2090142"/>
            <a:ext cx="3937000" cy="3914110"/>
          </a:xfrm>
          <a:prstGeom prst="rect">
            <a:avLst/>
          </a:prstGeom>
        </p:spPr>
      </p:pic>
      <p:sp>
        <p:nvSpPr>
          <p:cNvPr id="9" name="TextBox 8">
            <a:extLst>
              <a:ext uri="{FF2B5EF4-FFF2-40B4-BE49-F238E27FC236}">
                <a16:creationId xmlns:a16="http://schemas.microsoft.com/office/drawing/2014/main" id="{7D2CED4F-4909-9DBB-765F-638C8D10F348}"/>
              </a:ext>
            </a:extLst>
          </p:cNvPr>
          <p:cNvSpPr txBox="1"/>
          <p:nvPr/>
        </p:nvSpPr>
        <p:spPr>
          <a:xfrm>
            <a:off x="1351280" y="6420812"/>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7C18A4BA-360C-9D16-10B4-6A0A0389E52D}"/>
              </a:ext>
            </a:extLst>
          </p:cNvPr>
          <p:cNvPicPr>
            <a:picLocks noChangeAspect="1"/>
          </p:cNvPicPr>
          <p:nvPr/>
        </p:nvPicPr>
        <p:blipFill>
          <a:blip r:embed="rId5"/>
          <a:stretch>
            <a:fillRect/>
          </a:stretch>
        </p:blipFill>
        <p:spPr>
          <a:xfrm>
            <a:off x="5588082" y="2266379"/>
            <a:ext cx="6578518" cy="3476730"/>
          </a:xfrm>
          <a:prstGeom prst="rect">
            <a:avLst/>
          </a:prstGeom>
        </p:spPr>
      </p:pic>
      <p:sp>
        <p:nvSpPr>
          <p:cNvPr id="11" name="TextBox 10">
            <a:extLst>
              <a:ext uri="{FF2B5EF4-FFF2-40B4-BE49-F238E27FC236}">
                <a16:creationId xmlns:a16="http://schemas.microsoft.com/office/drawing/2014/main" id="{0035FA07-E773-6653-2B4A-0E977B735C05}"/>
              </a:ext>
            </a:extLst>
          </p:cNvPr>
          <p:cNvSpPr txBox="1"/>
          <p:nvPr/>
        </p:nvSpPr>
        <p:spPr>
          <a:xfrm>
            <a:off x="7447280" y="6420812"/>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226549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2A2B9-1797-0A12-EE66-AA7EEC0C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92941-879A-1B63-97BF-5F031D6D6513}"/>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non-naïve CD8 subset frequencies also positively associate with outcome in T1D</a:t>
            </a:r>
          </a:p>
        </p:txBody>
      </p:sp>
      <p:sp>
        <p:nvSpPr>
          <p:cNvPr id="9" name="TextBox 8">
            <a:extLst>
              <a:ext uri="{FF2B5EF4-FFF2-40B4-BE49-F238E27FC236}">
                <a16:creationId xmlns:a16="http://schemas.microsoft.com/office/drawing/2014/main" id="{03A6C701-3EDE-0124-F1F7-3413A38C6251}"/>
              </a:ext>
            </a:extLst>
          </p:cNvPr>
          <p:cNvSpPr txBox="1"/>
          <p:nvPr/>
        </p:nvSpPr>
        <p:spPr>
          <a:xfrm>
            <a:off x="1610910" y="6222729"/>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64427E27-03BE-C900-3378-3E79AD3B7719}"/>
              </a:ext>
            </a:extLst>
          </p:cNvPr>
          <p:cNvPicPr>
            <a:picLocks noChangeAspect="1"/>
          </p:cNvPicPr>
          <p:nvPr/>
        </p:nvPicPr>
        <p:blipFill>
          <a:blip r:embed="rId3"/>
          <a:stretch>
            <a:fillRect/>
          </a:stretch>
        </p:blipFill>
        <p:spPr>
          <a:xfrm>
            <a:off x="755650" y="1984916"/>
            <a:ext cx="5066030" cy="4082515"/>
          </a:xfrm>
          <a:prstGeom prst="rect">
            <a:avLst/>
          </a:prstGeom>
        </p:spPr>
      </p:pic>
      <p:sp>
        <p:nvSpPr>
          <p:cNvPr id="11" name="TextBox 10">
            <a:extLst>
              <a:ext uri="{FF2B5EF4-FFF2-40B4-BE49-F238E27FC236}">
                <a16:creationId xmlns:a16="http://schemas.microsoft.com/office/drawing/2014/main" id="{A4877734-8D78-FD5B-EA50-6043419B8FA8}"/>
              </a:ext>
            </a:extLst>
          </p:cNvPr>
          <p:cNvSpPr txBox="1"/>
          <p:nvPr/>
        </p:nvSpPr>
        <p:spPr>
          <a:xfrm>
            <a:off x="8081731" y="6222729"/>
            <a:ext cx="1624804" cy="369332"/>
          </a:xfrm>
          <a:prstGeom prst="rect">
            <a:avLst/>
          </a:prstGeom>
          <a:noFill/>
        </p:spPr>
        <p:txBody>
          <a:bodyPr wrap="none" rtlCol="0">
            <a:spAutoFit/>
          </a:bodyPr>
          <a:lstStyle/>
          <a:p>
            <a:r>
              <a:rPr lang="en-US" dirty="0"/>
              <a:t>Joshua Centore</a:t>
            </a:r>
          </a:p>
        </p:txBody>
      </p:sp>
      <p:pic>
        <p:nvPicPr>
          <p:cNvPr id="12" name="Picture 11">
            <a:extLst>
              <a:ext uri="{FF2B5EF4-FFF2-40B4-BE49-F238E27FC236}">
                <a16:creationId xmlns:a16="http://schemas.microsoft.com/office/drawing/2014/main" id="{22B6E54E-FCE1-1E7A-4A86-B50C34B4EFFB}"/>
              </a:ext>
            </a:extLst>
          </p:cNvPr>
          <p:cNvPicPr>
            <a:picLocks noChangeAspect="1"/>
          </p:cNvPicPr>
          <p:nvPr/>
        </p:nvPicPr>
        <p:blipFill>
          <a:blip r:embed="rId4"/>
          <a:stretch>
            <a:fillRect/>
          </a:stretch>
        </p:blipFill>
        <p:spPr>
          <a:xfrm>
            <a:off x="6540819" y="2519196"/>
            <a:ext cx="5234152" cy="2733391"/>
          </a:xfrm>
          <a:prstGeom prst="rect">
            <a:avLst/>
          </a:prstGeom>
        </p:spPr>
      </p:pic>
    </p:spTree>
    <p:extLst>
      <p:ext uri="{BB962C8B-B14F-4D97-AF65-F5344CB8AC3E}">
        <p14:creationId xmlns:p14="http://schemas.microsoft.com/office/powerpoint/2010/main" val="399205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10669860" cy="1325563"/>
          </a:xfrm>
        </p:spPr>
        <p:txBody>
          <a:bodyPr>
            <a:normAutofit/>
          </a:bodyPr>
          <a:lstStyle/>
          <a:p>
            <a:r>
              <a:rPr lang="en-US" dirty="0"/>
              <a:t>F</a:t>
            </a:r>
            <a:r>
              <a:rPr lang="en-US" sz="3600" dirty="0"/>
              <a:t>requency of TIGIT</a:t>
            </a:r>
            <a:r>
              <a:rPr lang="en-US" sz="3600" baseline="30000" dirty="0"/>
              <a:t>-</a:t>
            </a:r>
            <a:r>
              <a:rPr lang="en-US" sz="3600" dirty="0"/>
              <a:t>KLRG1</a:t>
            </a:r>
            <a:r>
              <a:rPr lang="en-US" sz="3600" baseline="30000" dirty="0"/>
              <a:t>+</a:t>
            </a:r>
            <a:r>
              <a:rPr lang="en-US" sz="3600" dirty="0"/>
              <a:t>CD127</a:t>
            </a:r>
            <a:r>
              <a:rPr lang="en-US" sz="3600" baseline="30000" dirty="0"/>
              <a:t>+</a:t>
            </a:r>
            <a:r>
              <a:rPr lang="en-US" sz="3600" dirty="0"/>
              <a:t> CD8s negatively associates with outcome in T1D</a:t>
            </a:r>
            <a:endParaRPr lang="en-US" dirty="0"/>
          </a:p>
        </p:txBody>
      </p:sp>
      <p:sp>
        <p:nvSpPr>
          <p:cNvPr id="53" name="TextBox 52">
            <a:extLst>
              <a:ext uri="{FF2B5EF4-FFF2-40B4-BE49-F238E27FC236}">
                <a16:creationId xmlns:a16="http://schemas.microsoft.com/office/drawing/2014/main" id="{084A3DAD-4D80-877A-3738-CC9763F53D4A}"/>
              </a:ext>
            </a:extLst>
          </p:cNvPr>
          <p:cNvSpPr txBox="1"/>
          <p:nvPr/>
        </p:nvSpPr>
        <p:spPr>
          <a:xfrm>
            <a:off x="4677449" y="6264275"/>
            <a:ext cx="1624804" cy="369332"/>
          </a:xfrm>
          <a:prstGeom prst="rect">
            <a:avLst/>
          </a:prstGeom>
          <a:noFill/>
        </p:spPr>
        <p:txBody>
          <a:bodyPr wrap="none" rtlCol="0">
            <a:spAutoFit/>
          </a:bodyPr>
          <a:lstStyle/>
          <a:p>
            <a:r>
              <a:rPr lang="en-US" dirty="0"/>
              <a:t>Joshua Centore</a:t>
            </a:r>
          </a:p>
        </p:txBody>
      </p:sp>
      <p:graphicFrame>
        <p:nvGraphicFramePr>
          <p:cNvPr id="6" name="Object 5">
            <a:extLst>
              <a:ext uri="{FF2B5EF4-FFF2-40B4-BE49-F238E27FC236}">
                <a16:creationId xmlns:a16="http://schemas.microsoft.com/office/drawing/2014/main" id="{98AF8FB4-0A9B-62E0-59A2-DA74B8203F6E}"/>
              </a:ext>
            </a:extLst>
          </p:cNvPr>
          <p:cNvGraphicFramePr>
            <a:graphicFrameLocks noChangeAspect="1"/>
          </p:cNvGraphicFramePr>
          <p:nvPr>
            <p:extLst>
              <p:ext uri="{D42A27DB-BD31-4B8C-83A1-F6EECF244321}">
                <p14:modId xmlns:p14="http://schemas.microsoft.com/office/powerpoint/2010/main" val="811639606"/>
              </p:ext>
            </p:extLst>
          </p:nvPr>
        </p:nvGraphicFramePr>
        <p:xfrm>
          <a:off x="-72239" y="2309506"/>
          <a:ext cx="3844137" cy="2723794"/>
        </p:xfrm>
        <a:graphic>
          <a:graphicData uri="http://schemas.openxmlformats.org/presentationml/2006/ole">
            <mc:AlternateContent xmlns:mc="http://schemas.openxmlformats.org/markup-compatibility/2006">
              <mc:Choice xmlns:v="urn:schemas-microsoft-com:vml" Requires="v">
                <p:oleObj name="Prism 10" r:id="rId3" imgW="4195581" imgH="2974512" progId="Prism10.Document">
                  <p:embed/>
                </p:oleObj>
              </mc:Choice>
              <mc:Fallback>
                <p:oleObj name="Prism 10" r:id="rId3" imgW="4195581" imgH="2974512" progId="Prism10.Document">
                  <p:embed/>
                  <p:pic>
                    <p:nvPicPr>
                      <p:cNvPr id="3" name="Object 2">
                        <a:extLst>
                          <a:ext uri="{FF2B5EF4-FFF2-40B4-BE49-F238E27FC236}">
                            <a16:creationId xmlns:a16="http://schemas.microsoft.com/office/drawing/2014/main" id="{442AD7CA-55A3-9EDC-ECB4-47E19971F7F4}"/>
                          </a:ext>
                        </a:extLst>
                      </p:cNvPr>
                      <p:cNvPicPr/>
                      <p:nvPr/>
                    </p:nvPicPr>
                    <p:blipFill>
                      <a:blip r:embed="rId4"/>
                      <a:stretch>
                        <a:fillRect/>
                      </a:stretch>
                    </p:blipFill>
                    <p:spPr>
                      <a:xfrm>
                        <a:off x="-72239" y="2309506"/>
                        <a:ext cx="3844137" cy="27237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DD5B4FF-96B8-904E-A693-F40AE4A0B913}"/>
              </a:ext>
            </a:extLst>
          </p:cNvPr>
          <p:cNvGraphicFramePr>
            <a:graphicFrameLocks noChangeAspect="1"/>
          </p:cNvGraphicFramePr>
          <p:nvPr>
            <p:extLst>
              <p:ext uri="{D42A27DB-BD31-4B8C-83A1-F6EECF244321}">
                <p14:modId xmlns:p14="http://schemas.microsoft.com/office/powerpoint/2010/main" val="2838533332"/>
              </p:ext>
            </p:extLst>
          </p:nvPr>
        </p:nvGraphicFramePr>
        <p:xfrm>
          <a:off x="3655664" y="2307206"/>
          <a:ext cx="3671601" cy="2726094"/>
        </p:xfrm>
        <a:graphic>
          <a:graphicData uri="http://schemas.openxmlformats.org/presentationml/2006/ole">
            <mc:AlternateContent xmlns:mc="http://schemas.openxmlformats.org/markup-compatibility/2006">
              <mc:Choice xmlns:v="urn:schemas-microsoft-com:vml" Requires="v">
                <p:oleObj name="Prism 10" r:id="rId5" imgW="4005069" imgH="2974512" progId="Prism10.Document">
                  <p:embed/>
                </p:oleObj>
              </mc:Choice>
              <mc:Fallback>
                <p:oleObj name="Prism 10" r:id="rId5" imgW="4005069" imgH="2974512" progId="Prism10.Document">
                  <p:embed/>
                  <p:pic>
                    <p:nvPicPr>
                      <p:cNvPr id="5" name="Object 4">
                        <a:extLst>
                          <a:ext uri="{FF2B5EF4-FFF2-40B4-BE49-F238E27FC236}">
                            <a16:creationId xmlns:a16="http://schemas.microsoft.com/office/drawing/2014/main" id="{2D3E1E4C-7A91-51CD-CC00-18FA553F4AA5}"/>
                          </a:ext>
                        </a:extLst>
                      </p:cNvPr>
                      <p:cNvPicPr/>
                      <p:nvPr/>
                    </p:nvPicPr>
                    <p:blipFill>
                      <a:blip r:embed="rId6"/>
                      <a:stretch>
                        <a:fillRect/>
                      </a:stretch>
                    </p:blipFill>
                    <p:spPr>
                      <a:xfrm>
                        <a:off x="3655664" y="2307206"/>
                        <a:ext cx="3671601" cy="272609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1275FE75-65F9-AE58-E2C4-634B669E94E6}"/>
              </a:ext>
            </a:extLst>
          </p:cNvPr>
          <p:cNvSpPr txBox="1"/>
          <p:nvPr/>
        </p:nvSpPr>
        <p:spPr>
          <a:xfrm>
            <a:off x="5929744" y="3899284"/>
            <a:ext cx="1482734" cy="369332"/>
          </a:xfrm>
          <a:prstGeom prst="rect">
            <a:avLst/>
          </a:prstGeom>
          <a:noFill/>
        </p:spPr>
        <p:txBody>
          <a:bodyPr wrap="square" rtlCol="0">
            <a:spAutoFit/>
          </a:bodyPr>
          <a:lstStyle/>
          <a:p>
            <a:r>
              <a:rPr lang="en-US" dirty="0"/>
              <a:t>*P=0.0066</a:t>
            </a:r>
          </a:p>
        </p:txBody>
      </p:sp>
      <p:sp>
        <p:nvSpPr>
          <p:cNvPr id="10" name="TextBox 9">
            <a:extLst>
              <a:ext uri="{FF2B5EF4-FFF2-40B4-BE49-F238E27FC236}">
                <a16:creationId xmlns:a16="http://schemas.microsoft.com/office/drawing/2014/main" id="{9CBA689A-AB44-92E2-FBC8-264A4EC92E45}"/>
              </a:ext>
            </a:extLst>
          </p:cNvPr>
          <p:cNvSpPr txBox="1"/>
          <p:nvPr/>
        </p:nvSpPr>
        <p:spPr>
          <a:xfrm>
            <a:off x="2172930" y="3899284"/>
            <a:ext cx="1482734" cy="369332"/>
          </a:xfrm>
          <a:prstGeom prst="rect">
            <a:avLst/>
          </a:prstGeom>
          <a:noFill/>
        </p:spPr>
        <p:txBody>
          <a:bodyPr wrap="square" rtlCol="0">
            <a:spAutoFit/>
          </a:bodyPr>
          <a:lstStyle/>
          <a:p>
            <a:r>
              <a:rPr lang="en-US" dirty="0"/>
              <a:t>*P=0.0919</a:t>
            </a:r>
          </a:p>
        </p:txBody>
      </p:sp>
      <p:graphicFrame>
        <p:nvGraphicFramePr>
          <p:cNvPr id="11" name="Object 10">
            <a:extLst>
              <a:ext uri="{FF2B5EF4-FFF2-40B4-BE49-F238E27FC236}">
                <a16:creationId xmlns:a16="http://schemas.microsoft.com/office/drawing/2014/main" id="{A3918000-2781-9969-17F2-E881B37777FA}"/>
              </a:ext>
            </a:extLst>
          </p:cNvPr>
          <p:cNvGraphicFramePr>
            <a:graphicFrameLocks noChangeAspect="1"/>
          </p:cNvGraphicFramePr>
          <p:nvPr>
            <p:extLst>
              <p:ext uri="{D42A27DB-BD31-4B8C-83A1-F6EECF244321}">
                <p14:modId xmlns:p14="http://schemas.microsoft.com/office/powerpoint/2010/main" val="899332484"/>
              </p:ext>
            </p:extLst>
          </p:nvPr>
        </p:nvGraphicFramePr>
        <p:xfrm>
          <a:off x="7257740" y="2307206"/>
          <a:ext cx="5049601" cy="2733378"/>
        </p:xfrm>
        <a:graphic>
          <a:graphicData uri="http://schemas.openxmlformats.org/presentationml/2006/ole">
            <mc:AlternateContent xmlns:mc="http://schemas.openxmlformats.org/markup-compatibility/2006">
              <mc:Choice xmlns:v="urn:schemas-microsoft-com:vml" Requires="v">
                <p:oleObj name="Prism 10" r:id="rId7" imgW="5496031" imgH="2974512" progId="Prism10.Document">
                  <p:embed/>
                </p:oleObj>
              </mc:Choice>
              <mc:Fallback>
                <p:oleObj name="Prism 10" r:id="rId7" imgW="5496031" imgH="2974512" progId="Prism10.Document">
                  <p:embed/>
                  <p:pic>
                    <p:nvPicPr>
                      <p:cNvPr id="9" name="Object 8">
                        <a:extLst>
                          <a:ext uri="{FF2B5EF4-FFF2-40B4-BE49-F238E27FC236}">
                            <a16:creationId xmlns:a16="http://schemas.microsoft.com/office/drawing/2014/main" id="{8EC004A9-114D-1A20-9DFB-948F566F7988}"/>
                          </a:ext>
                        </a:extLst>
                      </p:cNvPr>
                      <p:cNvPicPr/>
                      <p:nvPr/>
                    </p:nvPicPr>
                    <p:blipFill>
                      <a:blip r:embed="rId8"/>
                      <a:stretch>
                        <a:fillRect/>
                      </a:stretch>
                    </p:blipFill>
                    <p:spPr>
                      <a:xfrm>
                        <a:off x="7257740" y="2307206"/>
                        <a:ext cx="5049601" cy="273337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77A58817-54D0-51AB-EB5F-665B4690B5E0}"/>
              </a:ext>
            </a:extLst>
          </p:cNvPr>
          <p:cNvSpPr txBox="1"/>
          <p:nvPr/>
        </p:nvSpPr>
        <p:spPr>
          <a:xfrm>
            <a:off x="9859069" y="3899284"/>
            <a:ext cx="1482734" cy="369332"/>
          </a:xfrm>
          <a:prstGeom prst="rect">
            <a:avLst/>
          </a:prstGeom>
          <a:noFill/>
        </p:spPr>
        <p:txBody>
          <a:bodyPr wrap="square" rtlCol="0">
            <a:spAutoFit/>
          </a:bodyPr>
          <a:lstStyle/>
          <a:p>
            <a:r>
              <a:rPr lang="en-US" dirty="0"/>
              <a:t>*P=0.0960</a:t>
            </a:r>
          </a:p>
        </p:txBody>
      </p:sp>
    </p:spTree>
    <p:extLst>
      <p:ext uri="{BB962C8B-B14F-4D97-AF65-F5344CB8AC3E}">
        <p14:creationId xmlns:p14="http://schemas.microsoft.com/office/powerpoint/2010/main" val="361407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different non-naïve CD8 cell populations’ epigenetic profiles differ, and how does this relate to motivating data from previous work?</a:t>
            </a:r>
          </a:p>
          <a:p>
            <a:pPr marL="914400" lvl="1" indent="-457200">
              <a:buFont typeface="+mj-lt"/>
              <a:buAutoNum type="alphaLcParenR"/>
            </a:pPr>
            <a:r>
              <a:rPr lang="en-US" dirty="0"/>
              <a:t>non-exhausted vs. exhausted CD127</a:t>
            </a:r>
            <a:r>
              <a:rPr lang="en-US" baseline="30000" dirty="0"/>
              <a:t>+</a:t>
            </a:r>
            <a:r>
              <a:rPr lang="en-US" dirty="0"/>
              <a:t> non-naïve CD8s</a:t>
            </a:r>
          </a:p>
          <a:p>
            <a:pPr marL="914400" lvl="1" indent="-457200">
              <a:buFont typeface="+mj-lt"/>
              <a:buAutoNum type="alphaLcParenR"/>
            </a:pPr>
            <a:r>
              <a:rPr lang="en-US" dirty="0"/>
              <a:t>exhausted CD127</a:t>
            </a:r>
            <a:r>
              <a:rPr lang="en-US" baseline="30000" dirty="0"/>
              <a:t>+</a:t>
            </a:r>
            <a:r>
              <a:rPr lang="en-US" dirty="0"/>
              <a:t> vs. other exhausted non-naïve CD8s</a:t>
            </a:r>
          </a:p>
          <a:p>
            <a:pPr marL="457200" indent="-457200">
              <a:buFont typeface="+mj-lt"/>
              <a:buAutoNum type="arabicPeriod"/>
            </a:pPr>
            <a:endParaRPr lang="en-US" dirty="0"/>
          </a:p>
          <a:p>
            <a:pPr marL="457200" indent="-457200">
              <a:buFont typeface="+mj-lt"/>
              <a:buAutoNum type="arabicPeriod"/>
            </a:pPr>
            <a:r>
              <a:rPr lang="en-US" dirty="0"/>
              <a:t>What insights can we gain into non-naïve CD8 differentiation paths</a:t>
            </a:r>
          </a:p>
          <a:p>
            <a:pPr marL="457200" indent="-457200">
              <a:buFont typeface="+mj-lt"/>
              <a:buAutoNum type="arabicPeriod"/>
            </a:pPr>
            <a:endParaRPr lang="en-US" dirty="0"/>
          </a:p>
          <a:p>
            <a:pPr marL="457200" indent="-457200">
              <a:buFont typeface="+mj-lt"/>
              <a:buAutoNum type="arabicPeriod"/>
            </a:pPr>
            <a:r>
              <a:rPr lang="en-US" dirty="0"/>
              <a:t>How do the above results relate to (breakdown of) tolerance in T1D patients?</a:t>
            </a:r>
          </a:p>
        </p:txBody>
      </p:sp>
    </p:spTree>
    <p:extLst>
      <p:ext uri="{BB962C8B-B14F-4D97-AF65-F5344CB8AC3E}">
        <p14:creationId xmlns:p14="http://schemas.microsoft.com/office/powerpoint/2010/main" val="131160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46007" y="1848273"/>
            <a:ext cx="7718266" cy="4338916"/>
          </a:xfrm>
          <a:prstGeom prst="rect">
            <a:avLst/>
          </a:prstGeom>
        </p:spPr>
      </p:pic>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teplizumab-treated T1D patients</a:t>
            </a:r>
          </a:p>
        </p:txBody>
      </p:sp>
      <p:sp>
        <p:nvSpPr>
          <p:cNvPr id="2" name="TextBox 1">
            <a:extLst>
              <a:ext uri="{FF2B5EF4-FFF2-40B4-BE49-F238E27FC236}">
                <a16:creationId xmlns:a16="http://schemas.microsoft.com/office/drawing/2014/main" id="{DBB60F76-ECC1-BE31-2403-05C3F3568638}"/>
              </a:ext>
            </a:extLst>
          </p:cNvPr>
          <p:cNvSpPr txBox="1"/>
          <p:nvPr/>
        </p:nvSpPr>
        <p:spPr>
          <a:xfrm>
            <a:off x="9034336" y="5802610"/>
            <a:ext cx="1841594" cy="923330"/>
          </a:xfrm>
          <a:prstGeom prst="rect">
            <a:avLst/>
          </a:prstGeom>
          <a:noFill/>
        </p:spPr>
        <p:txBody>
          <a:bodyPr wrap="none" rtlCol="0">
            <a:spAutoFit/>
          </a:bodyPr>
          <a:lstStyle/>
          <a:p>
            <a:r>
              <a:rPr lang="en-US" dirty="0"/>
              <a:t>n = 10,</a:t>
            </a:r>
          </a:p>
          <a:p>
            <a:r>
              <a:rPr lang="en-US" dirty="0"/>
              <a:t>6 responders,</a:t>
            </a:r>
          </a:p>
          <a:p>
            <a:r>
              <a:rPr lang="en-US" dirty="0"/>
              <a:t>4 non-responders</a:t>
            </a:r>
          </a:p>
        </p:txBody>
      </p:sp>
      <p:sp>
        <p:nvSpPr>
          <p:cNvPr id="5" name="TextBox 4">
            <a:extLst>
              <a:ext uri="{FF2B5EF4-FFF2-40B4-BE49-F238E27FC236}">
                <a16:creationId xmlns:a16="http://schemas.microsoft.com/office/drawing/2014/main" id="{7807DCBC-9C19-AF33-9D36-BF44F674371C}"/>
              </a:ext>
            </a:extLst>
          </p:cNvPr>
          <p:cNvSpPr txBox="1"/>
          <p:nvPr/>
        </p:nvSpPr>
        <p:spPr>
          <a:xfrm>
            <a:off x="0" y="5587024"/>
            <a:ext cx="1965610" cy="1200329"/>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6" name="TextBox 5">
            <a:extLst>
              <a:ext uri="{FF2B5EF4-FFF2-40B4-BE49-F238E27FC236}">
                <a16:creationId xmlns:a16="http://schemas.microsoft.com/office/drawing/2014/main" id="{62A15611-3D1B-B4C4-D09C-C76DABEDC2E1}"/>
              </a:ext>
            </a:extLst>
          </p:cNvPr>
          <p:cNvSpPr txBox="1"/>
          <p:nvPr/>
        </p:nvSpPr>
        <p:spPr>
          <a:xfrm>
            <a:off x="9373173" y="3257099"/>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523112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28468</TotalTime>
  <Words>5060</Words>
  <Application>Microsoft Macintosh PowerPoint</Application>
  <PresentationFormat>Widescreen</PresentationFormat>
  <Paragraphs>465</Paragraphs>
  <Slides>49</Slides>
  <Notes>49</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5" baseType="lpstr">
      <vt:lpstr>-webkit-standard</vt:lpstr>
      <vt:lpstr>AdvPSA183</vt:lpstr>
      <vt:lpstr>Aptos</vt:lpstr>
      <vt:lpstr>Arial</vt:lpstr>
      <vt:lpstr>Calibri</vt:lpstr>
      <vt:lpstr>Calibri Light</vt:lpstr>
      <vt:lpstr>Cambria</vt:lpstr>
      <vt:lpstr>Courier New</vt:lpstr>
      <vt:lpstr>ElsevierGulliver</vt:lpstr>
      <vt:lpstr>Harding</vt:lpstr>
      <vt:lpstr>Lucida Grande</vt:lpstr>
      <vt:lpstr>Menlo</vt:lpstr>
      <vt:lpstr>Times New Roman</vt:lpstr>
      <vt:lpstr>Wingdings</vt:lpstr>
      <vt:lpstr>Office Theme</vt:lpstr>
      <vt:lpstr>Prism 10</vt:lpstr>
      <vt:lpstr>Model differentiation pathway of non-naïve CD8s in T1D subjects informed by ATACseq</vt:lpstr>
      <vt:lpstr>Acknowledgements</vt:lpstr>
      <vt:lpstr>Outline</vt:lpstr>
      <vt:lpstr>T cell exhaustion results from chronic antigen stimulation, inability to fully clear antigen</vt:lpstr>
      <vt:lpstr>TIGIT+KLRG1+ (exhausted-like) non-naïve CD8 frequency positively associates with outcome in T1D</vt:lpstr>
      <vt:lpstr>TIGIT+KLRG1+ non-naïve CD8 subset frequencies also positively associate with outcome in T1D</vt:lpstr>
      <vt:lpstr>Frequency of TIGIT-KLRG1+CD127+ CD8s negatively associates with outcome in T1D</vt:lpstr>
      <vt:lpstr>PowerPoint Presentation</vt:lpstr>
      <vt:lpstr>Bulk ATACseq of non-naive CD8 populations from PBMCs in teplizumab-treated T1D patients</vt:lpstr>
      <vt:lpstr>Epigenetic profiles of non-naïve CD8s from R and NR to teplizumab are not clearly distinct</vt:lpstr>
      <vt:lpstr>Epigenetic profiles of different non-naive CD8 populations are distinct</vt:lpstr>
      <vt:lpstr>Sanity check: DP non-naïve CD8s do show signs of exhaustion</vt:lpstr>
      <vt:lpstr>Perhaps weak effect of telomerase genes more accessible in non-exhausted vs. DP CD127+ CD8s</vt:lpstr>
      <vt:lpstr>DP CD57+ CD8s are less progenitor Tex and more terminal/effector Tex, cytotoxic with DP PD-1+ CD8s</vt:lpstr>
      <vt:lpstr>CD57+ CD8s have high pseudotime values in scRNAseq experiment of T1D patients</vt:lpstr>
      <vt:lpstr>Transcriptomic phenotype of cells later in pseudotime is more cytotoxic and terminal/effector Tex</vt:lpstr>
      <vt:lpstr>PD-1+ and CD57+ Tex populations share a common lineage, population fluidity</vt:lpstr>
      <vt:lpstr>Mitochondrial DNA mutations have been used to trace lineages in hematopoietic cells</vt:lpstr>
      <vt:lpstr>~5-15% of reads map to mitochondrial genome, similar levels across cell sorts</vt:lpstr>
      <vt:lpstr>Using VarScan to identify mitochondrial single-nucleotide variants</vt:lpstr>
      <vt:lpstr>Identifying mitochondrial single-nucleotide variants from mitocondrial-mapping bulk ATACseq reads</vt:lpstr>
      <vt:lpstr>Accumulated over cell divisions, MT SNVs can provide directionality in a differentiation pathway</vt:lpstr>
      <vt:lpstr>Summary</vt:lpstr>
      <vt:lpstr>Conclusion</vt:lpstr>
      <vt:lpstr>Next steps</vt:lpstr>
      <vt:lpstr>Extra slides</vt:lpstr>
      <vt:lpstr>CD127 blockade extends diabetes-free intervals in NOD mice</vt:lpstr>
      <vt:lpstr>CD127 levels in CD8 TEMRAs predict response to teplizumab</vt:lpstr>
      <vt:lpstr>TN10 clustering analyses</vt:lpstr>
      <vt:lpstr>Obtaining consensus peaks to serve as features in counts matrix</vt:lpstr>
      <vt:lpstr>Epigenetics look very similar across sequencing batches</vt:lpstr>
      <vt:lpstr>Epigenetic profiles of non-naïve CD8s from responders and non-responders to teplizumab are not clearly distinct</vt:lpstr>
      <vt:lpstr>Obtain some DARs between R and NR looking across all cell sorts</vt:lpstr>
      <vt:lpstr>Sanity check: DP non-naïve CD8s do show signs of exhaustion</vt:lpstr>
      <vt:lpstr>Mean gene set views of Tex, cytotoxicity genes</vt:lpstr>
      <vt:lpstr>Peaks more accessible in CD127+s than DNs are enriched for JAK/STAT gene set</vt:lpstr>
      <vt:lpstr>Peaks more accessible in both CD127+ sorts vs. DN perhaps enriched for JAK/STAT gene set</vt:lpstr>
      <vt:lpstr>However, looking at mean accessibility of all peaks near JAK/STAT genes, no longer observe (weak) CD127+ effect</vt:lpstr>
      <vt:lpstr>DP CD127+ lean to having more accessible peaks near progenitor Tex genes, DP CD127- lean more effector/terminal Tex</vt:lpstr>
      <vt:lpstr>DP Tex heterogeneity also observed in gene bodies</vt:lpstr>
      <vt:lpstr>Genes with higher coverage in DP CD127+ or lower coverage in DP CD127-</vt:lpstr>
      <vt:lpstr>Peaks more accessible in DP CD127+ than both DP CD127- sorts enriched for purine metabolism gene set</vt:lpstr>
      <vt:lpstr>Some purine metabolism genes more accessible in DP CD127+ than DP CD127- CD8s</vt:lpstr>
      <vt:lpstr>Peaks more accessible in CD127+ vs. CD127- also enriched for purine gene set</vt:lpstr>
      <vt:lpstr>Enrichment of TF motifs in differentially accessible regions between DP CD127+/- ~consistent with differentiation model</vt:lpstr>
      <vt:lpstr>ROR TF motifs enriched in peaks more accessible in non-exhausted CD127+ than DP CD127+</vt:lpstr>
      <vt:lpstr>CTCF(L) TF motif enriched in peaks more accessible in DN vs. CD127+</vt:lpstr>
      <vt:lpstr>Cover MT genome to ~685k X depth</vt:lpstr>
      <vt:lpstr>Bimodal distribution of MT SNV frequencies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6302</cp:revision>
  <dcterms:created xsi:type="dcterms:W3CDTF">2023-09-15T17:40:02Z</dcterms:created>
  <dcterms:modified xsi:type="dcterms:W3CDTF">2024-10-13T05:57:40Z</dcterms:modified>
</cp:coreProperties>
</file>